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73" r:id="rId4"/>
    <p:sldId id="264" r:id="rId5"/>
    <p:sldId id="266" r:id="rId6"/>
    <p:sldId id="272" r:id="rId7"/>
    <p:sldId id="270" r:id="rId8"/>
    <p:sldId id="271" r:id="rId9"/>
    <p:sldId id="269" r:id="rId10"/>
    <p:sldId id="276" r:id="rId11"/>
    <p:sldId id="275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1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In-State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USAR Team</c:v>
                </c:pt>
                <c:pt idx="1">
                  <c:v>TRT</c:v>
                </c:pt>
                <c:pt idx="2">
                  <c:v>SAR</c:v>
                </c:pt>
                <c:pt idx="3">
                  <c:v>Type III IMT</c:v>
                </c:pt>
                <c:pt idx="4">
                  <c:v>Type II IMT</c:v>
                </c:pt>
                <c:pt idx="5">
                  <c:v>Type I IMT</c:v>
                </c:pt>
                <c:pt idx="6">
                  <c:v>EOC Team</c:v>
                </c:pt>
                <c:pt idx="7">
                  <c:v>EMAC A-Team</c:v>
                </c:pt>
                <c:pt idx="8">
                  <c:v>Bldg Insp</c:v>
                </c:pt>
                <c:pt idx="9">
                  <c:v>Bridge Insp</c:v>
                </c:pt>
                <c:pt idx="10">
                  <c:v>HAZMAT</c:v>
                </c:pt>
                <c:pt idx="11">
                  <c:v>Ambulance ST</c:v>
                </c:pt>
                <c:pt idx="12">
                  <c:v>Med ERT</c:v>
                </c:pt>
                <c:pt idx="13">
                  <c:v>Water Rescue</c:v>
                </c:pt>
                <c:pt idx="14">
                  <c:v>Commo ST</c:v>
                </c:pt>
                <c:pt idx="15">
                  <c:v>Debris Removal</c:v>
                </c:pt>
                <c:pt idx="16">
                  <c:v>Law Enforcement ST</c:v>
                </c:pt>
                <c:pt idx="17">
                  <c:v>Crowd Control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</c:v>
                </c:pt>
                <c:pt idx="1">
                  <c:v>39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42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12</c:v>
                </c:pt>
                <c:pt idx="15">
                  <c:v>9</c:v>
                </c:pt>
                <c:pt idx="16">
                  <c:v>19</c:v>
                </c:pt>
                <c:pt idx="1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Available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USAR Team</c:v>
                </c:pt>
                <c:pt idx="1">
                  <c:v>TRT</c:v>
                </c:pt>
                <c:pt idx="2">
                  <c:v>SAR</c:v>
                </c:pt>
                <c:pt idx="3">
                  <c:v>Type III IMT</c:v>
                </c:pt>
                <c:pt idx="4">
                  <c:v>Type II IMT</c:v>
                </c:pt>
                <c:pt idx="5">
                  <c:v>Type I IMT</c:v>
                </c:pt>
                <c:pt idx="6">
                  <c:v>EOC Team</c:v>
                </c:pt>
                <c:pt idx="7">
                  <c:v>EMAC A-Team</c:v>
                </c:pt>
                <c:pt idx="8">
                  <c:v>Bldg Insp</c:v>
                </c:pt>
                <c:pt idx="9">
                  <c:v>Bridge Insp</c:v>
                </c:pt>
                <c:pt idx="10">
                  <c:v>HAZMAT</c:v>
                </c:pt>
                <c:pt idx="11">
                  <c:v>Ambulance ST</c:v>
                </c:pt>
                <c:pt idx="12">
                  <c:v>Med ERT</c:v>
                </c:pt>
                <c:pt idx="13">
                  <c:v>Water Rescue</c:v>
                </c:pt>
                <c:pt idx="14">
                  <c:v>Commo ST</c:v>
                </c:pt>
                <c:pt idx="15">
                  <c:v>Debris Removal</c:v>
                </c:pt>
                <c:pt idx="16">
                  <c:v>Law Enforcement ST</c:v>
                </c:pt>
                <c:pt idx="17">
                  <c:v>Crowd Control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</c:v>
                </c:pt>
                <c:pt idx="1">
                  <c:v>32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38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8</c:v>
                </c:pt>
                <c:pt idx="15">
                  <c:v>7</c:v>
                </c:pt>
                <c:pt idx="16">
                  <c:v>15</c:v>
                </c:pt>
                <c:pt idx="17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Needed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USAR Team</c:v>
                </c:pt>
                <c:pt idx="1">
                  <c:v>TRT</c:v>
                </c:pt>
                <c:pt idx="2">
                  <c:v>SAR</c:v>
                </c:pt>
                <c:pt idx="3">
                  <c:v>Type III IMT</c:v>
                </c:pt>
                <c:pt idx="4">
                  <c:v>Type II IMT</c:v>
                </c:pt>
                <c:pt idx="5">
                  <c:v>Type I IMT</c:v>
                </c:pt>
                <c:pt idx="6">
                  <c:v>EOC Team</c:v>
                </c:pt>
                <c:pt idx="7">
                  <c:v>EMAC A-Team</c:v>
                </c:pt>
                <c:pt idx="8">
                  <c:v>Bldg Insp</c:v>
                </c:pt>
                <c:pt idx="9">
                  <c:v>Bridge Insp</c:v>
                </c:pt>
                <c:pt idx="10">
                  <c:v>HAZMAT</c:v>
                </c:pt>
                <c:pt idx="11">
                  <c:v>Ambulance ST</c:v>
                </c:pt>
                <c:pt idx="12">
                  <c:v>Med ERT</c:v>
                </c:pt>
                <c:pt idx="13">
                  <c:v>Water Rescue</c:v>
                </c:pt>
                <c:pt idx="14">
                  <c:v>Commo ST</c:v>
                </c:pt>
                <c:pt idx="15">
                  <c:v>Debris Removal</c:v>
                </c:pt>
                <c:pt idx="16">
                  <c:v>Law Enforcement ST</c:v>
                </c:pt>
                <c:pt idx="17">
                  <c:v>Crowd Control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4</c:v>
                </c:pt>
                <c:pt idx="1">
                  <c:v>33</c:v>
                </c:pt>
                <c:pt idx="2">
                  <c:v>33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33</c:v>
                </c:pt>
                <c:pt idx="9">
                  <c:v>33</c:v>
                </c:pt>
                <c:pt idx="10">
                  <c:v>40</c:v>
                </c:pt>
                <c:pt idx="11">
                  <c:v>12</c:v>
                </c:pt>
                <c:pt idx="12">
                  <c:v>6</c:v>
                </c:pt>
                <c:pt idx="13">
                  <c:v>4</c:v>
                </c:pt>
                <c:pt idx="14">
                  <c:v>10</c:v>
                </c:pt>
                <c:pt idx="15">
                  <c:v>33</c:v>
                </c:pt>
                <c:pt idx="16">
                  <c:v>30</c:v>
                </c:pt>
                <c:pt idx="17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Shortfall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USAR Team</c:v>
                </c:pt>
                <c:pt idx="1">
                  <c:v>TRT</c:v>
                </c:pt>
                <c:pt idx="2">
                  <c:v>SAR</c:v>
                </c:pt>
                <c:pt idx="3">
                  <c:v>Type III IMT</c:v>
                </c:pt>
                <c:pt idx="4">
                  <c:v>Type II IMT</c:v>
                </c:pt>
                <c:pt idx="5">
                  <c:v>Type I IMT</c:v>
                </c:pt>
                <c:pt idx="6">
                  <c:v>EOC Team</c:v>
                </c:pt>
                <c:pt idx="7">
                  <c:v>EMAC A-Team</c:v>
                </c:pt>
                <c:pt idx="8">
                  <c:v>Bldg Insp</c:v>
                </c:pt>
                <c:pt idx="9">
                  <c:v>Bridge Insp</c:v>
                </c:pt>
                <c:pt idx="10">
                  <c:v>HAZMAT</c:v>
                </c:pt>
                <c:pt idx="11">
                  <c:v>Ambulance ST</c:v>
                </c:pt>
                <c:pt idx="12">
                  <c:v>Med ERT</c:v>
                </c:pt>
                <c:pt idx="13">
                  <c:v>Water Rescue</c:v>
                </c:pt>
                <c:pt idx="14">
                  <c:v>Commo ST</c:v>
                </c:pt>
                <c:pt idx="15">
                  <c:v>Debris Removal</c:v>
                </c:pt>
                <c:pt idx="16">
                  <c:v>Law Enforcement ST</c:v>
                </c:pt>
                <c:pt idx="17">
                  <c:v>Crowd Control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3</c:v>
                </c:pt>
                <c:pt idx="1">
                  <c:v>1</c:v>
                </c:pt>
                <c:pt idx="2">
                  <c:v>33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33</c:v>
                </c:pt>
                <c:pt idx="9">
                  <c:v>33</c:v>
                </c:pt>
                <c:pt idx="10">
                  <c:v>2</c:v>
                </c:pt>
                <c:pt idx="11">
                  <c:v>12</c:v>
                </c:pt>
                <c:pt idx="12">
                  <c:v>4</c:v>
                </c:pt>
                <c:pt idx="13">
                  <c:v>4</c:v>
                </c:pt>
                <c:pt idx="14">
                  <c:v>2</c:v>
                </c:pt>
                <c:pt idx="15">
                  <c:v>26</c:v>
                </c:pt>
                <c:pt idx="16">
                  <c:v>15</c:v>
                </c:pt>
                <c:pt idx="1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120000"/>
        <c:axId val="27121536"/>
        <c:axId val="0"/>
      </c:bar3DChart>
      <c:catAx>
        <c:axId val="27120000"/>
        <c:scaling>
          <c:orientation val="minMax"/>
        </c:scaling>
        <c:delete val="0"/>
        <c:axPos val="b"/>
        <c:majorTickMark val="out"/>
        <c:minorTickMark val="none"/>
        <c:tickLblPos val="nextTo"/>
        <c:crossAx val="27121536"/>
        <c:crosses val="autoZero"/>
        <c:auto val="1"/>
        <c:lblAlgn val="ctr"/>
        <c:lblOffset val="100"/>
        <c:noMultiLvlLbl val="0"/>
      </c:catAx>
      <c:valAx>
        <c:axId val="2712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120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836AB17-8601-44DE-898F-232490F8E6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C0A9EB2-CD3E-4BB7-8FFC-AA3560F8DF75}" type="datetimeFigureOut">
              <a:rPr lang="en-US" smtClean="0"/>
              <a:t>10/28/2013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Illinois Impact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Capstone 14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3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Resource 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3550"/>
              </p:ext>
            </p:extLst>
          </p:nvPr>
        </p:nvGraphicFramePr>
        <p:xfrm>
          <a:off x="457200" y="1295400"/>
          <a:ext cx="7620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962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Metrics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/>
              <a:t>USAR – Major metropolitan areas, population of 100,000 or more with multi-story/multi-family structures</a:t>
            </a:r>
          </a:p>
          <a:p>
            <a:r>
              <a:rPr lang="en-US" sz="1600" b="1" dirty="0" smtClean="0"/>
              <a:t>TRT – One per County for initial response</a:t>
            </a:r>
          </a:p>
          <a:p>
            <a:r>
              <a:rPr lang="en-US" sz="1600" b="1" dirty="0" smtClean="0"/>
              <a:t>SAR – One per County for initial response (Ground &amp; Aerial)</a:t>
            </a:r>
          </a:p>
          <a:p>
            <a:r>
              <a:rPr lang="en-US" sz="1600" b="1" dirty="0" smtClean="0"/>
              <a:t>IMT – Per Area Command, State Forward Operating Base, and established  JRSOI</a:t>
            </a:r>
          </a:p>
          <a:p>
            <a:r>
              <a:rPr lang="en-US" sz="1600" b="1" dirty="0" smtClean="0"/>
              <a:t>EOC Team – Per State EOC</a:t>
            </a:r>
          </a:p>
          <a:p>
            <a:r>
              <a:rPr lang="en-US" sz="1600" b="1" dirty="0" smtClean="0"/>
              <a:t>EMAC A-Team – Per State EOC (24/7 shifts)</a:t>
            </a:r>
          </a:p>
          <a:p>
            <a:r>
              <a:rPr lang="en-US" sz="1600" b="1" dirty="0" err="1" smtClean="0"/>
              <a:t>Bldg</a:t>
            </a:r>
            <a:r>
              <a:rPr lang="en-US" sz="1600" b="1" dirty="0" smtClean="0"/>
              <a:t>/Bridge Inspection – Per County</a:t>
            </a:r>
          </a:p>
          <a:p>
            <a:r>
              <a:rPr lang="en-US" sz="1600" b="1" dirty="0" smtClean="0"/>
              <a:t>HAZMAT – Known infrastructure assessment (refineries, chemical plants, </a:t>
            </a:r>
            <a:r>
              <a:rPr lang="en-US" sz="1600" b="1" dirty="0" err="1" smtClean="0"/>
              <a:t>etc</a:t>
            </a:r>
            <a:r>
              <a:rPr lang="en-US" sz="1600" b="1" dirty="0" smtClean="0"/>
              <a:t>)</a:t>
            </a:r>
          </a:p>
          <a:p>
            <a:r>
              <a:rPr lang="en-US" sz="1600" b="1" dirty="0" smtClean="0"/>
              <a:t>Ambulance Strike Team – Based on population density, casualty estimates, and transport distance (10 ambulance per team)</a:t>
            </a:r>
          </a:p>
          <a:p>
            <a:r>
              <a:rPr lang="en-US" sz="1600" b="1" dirty="0" smtClean="0"/>
              <a:t>Med ERT – Per Damage Estimate of Medical Infrastructure (2 per hospital)</a:t>
            </a:r>
          </a:p>
          <a:p>
            <a:r>
              <a:rPr lang="en-US" sz="1600" b="1" dirty="0" smtClean="0"/>
              <a:t>Water Rescue – Per major waterway in impacted area</a:t>
            </a:r>
          </a:p>
          <a:p>
            <a:r>
              <a:rPr lang="en-US" sz="1600" b="1" dirty="0" err="1" smtClean="0"/>
              <a:t>Commo</a:t>
            </a:r>
            <a:r>
              <a:rPr lang="en-US" sz="1600" b="1" dirty="0" smtClean="0"/>
              <a:t> Strike Team – 2 Per </a:t>
            </a:r>
            <a:r>
              <a:rPr lang="en-US" sz="1600" b="1" dirty="0"/>
              <a:t>Area Command, </a:t>
            </a:r>
            <a:r>
              <a:rPr lang="en-US" sz="1600" b="1" dirty="0" smtClean="0"/>
              <a:t>1 per State </a:t>
            </a:r>
            <a:r>
              <a:rPr lang="en-US" sz="1600" b="1" dirty="0"/>
              <a:t>Forward Operating Base, and </a:t>
            </a:r>
            <a:r>
              <a:rPr lang="en-US" sz="1600" b="1" dirty="0" smtClean="0"/>
              <a:t>1 per established  JRSOI</a:t>
            </a:r>
          </a:p>
          <a:p>
            <a:r>
              <a:rPr lang="en-US" sz="1600" b="1" dirty="0" smtClean="0"/>
              <a:t>Debris Removal – 1 per county </a:t>
            </a:r>
          </a:p>
          <a:p>
            <a:r>
              <a:rPr lang="en-US" sz="1600" b="1" dirty="0" smtClean="0"/>
              <a:t>LE Strike Team – 2 per Area Command.  2 additional for population &gt;100,000</a:t>
            </a:r>
          </a:p>
          <a:p>
            <a:r>
              <a:rPr lang="en-US" sz="1600" b="1" dirty="0" smtClean="0"/>
              <a:t>Crowd Control - </a:t>
            </a:r>
            <a:r>
              <a:rPr lang="en-US" sz="1600" b="1" dirty="0"/>
              <a:t>Major metropolitan areas, population of 100,000 or more </a:t>
            </a:r>
            <a:endParaRPr lang="en-US" sz="1600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2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Metrics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620000" cy="2057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7200" b="1" dirty="0" smtClean="0"/>
              <a:t>QUESTIONS?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27130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Impact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462720"/>
              </p:ext>
            </p:extLst>
          </p:nvPr>
        </p:nvGraphicFramePr>
        <p:xfrm>
          <a:off x="381000" y="1600200"/>
          <a:ext cx="39624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Overview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Structures Damaged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18, 347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Injured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12,900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Fatalities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382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Seeking Shelter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125,242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Without Power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1.2 million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Without Water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900,000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524000"/>
            <a:ext cx="3733799" cy="4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5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Damage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990855"/>
              </p:ext>
            </p:extLst>
          </p:nvPr>
        </p:nvGraphicFramePr>
        <p:xfrm>
          <a:off x="381000" y="1600200"/>
          <a:ext cx="39624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Breakdown of Damage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Residential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17,430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Commercial, Industrial and Other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917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18,347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524000"/>
            <a:ext cx="3733799" cy="4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2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Number of Injured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462696"/>
              </p:ext>
            </p:extLst>
          </p:nvPr>
        </p:nvGraphicFramePr>
        <p:xfrm>
          <a:off x="381000" y="1600200"/>
          <a:ext cx="39624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Breakdown of Injuries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Medical Aid Needed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8,385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Hospital Care Needed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3,225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Life Threatening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1,290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12,900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524000"/>
            <a:ext cx="3733799" cy="4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7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Number of Fatalities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900636"/>
              </p:ext>
            </p:extLst>
          </p:nvPr>
        </p:nvGraphicFramePr>
        <p:xfrm>
          <a:off x="381000" y="1600200"/>
          <a:ext cx="396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Fatalities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382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524000"/>
            <a:ext cx="3733799" cy="4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1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 Seeking Populations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833683"/>
              </p:ext>
            </p:extLst>
          </p:nvPr>
        </p:nvGraphicFramePr>
        <p:xfrm>
          <a:off x="381000" y="1600200"/>
          <a:ext cx="396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Shelter Seeking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125,000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524000"/>
            <a:ext cx="3733798" cy="4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1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Disruptions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734812"/>
              </p:ext>
            </p:extLst>
          </p:nvPr>
        </p:nvGraphicFramePr>
        <p:xfrm>
          <a:off x="381000" y="1600200"/>
          <a:ext cx="396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Affected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1.2 million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524000"/>
            <a:ext cx="3733798" cy="4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3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System Disruptions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860878"/>
              </p:ext>
            </p:extLst>
          </p:nvPr>
        </p:nvGraphicFramePr>
        <p:xfrm>
          <a:off x="381000" y="1600200"/>
          <a:ext cx="396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Affected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900,000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524000"/>
            <a:ext cx="3733798" cy="4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3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678904"/>
            <a:ext cx="3733799" cy="452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696199" cy="1143000"/>
          </a:xfrm>
        </p:spPr>
        <p:txBody>
          <a:bodyPr/>
          <a:lstStyle/>
          <a:p>
            <a:r>
              <a:rPr lang="en-US" dirty="0"/>
              <a:t>Immediate Priorities (</a:t>
            </a:r>
            <a:r>
              <a:rPr lang="en-US" dirty="0" smtClean="0"/>
              <a:t>E+72hrs)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363352"/>
              </p:ext>
            </p:extLst>
          </p:nvPr>
        </p:nvGraphicFramePr>
        <p:xfrm>
          <a:off x="381000" y="1600200"/>
          <a:ext cx="41148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Priorities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Major Supply Routes (MSRs)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Joint, Receiving,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Staging, On-Ward Movement and Integration (JRSOI)</a:t>
                      </a: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State Forward Operating Bases (SFOBs)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Regional Commodity Distribution Points (RCDPs)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Critical Locations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Phillips 66 Wood River Refinery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Marathon Robinson Refinery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Scott Air Force Base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Williamson County Airport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Southern Illinois University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Honeywell Uranium Processing Plant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805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820</TotalTime>
  <Words>355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Illinois Impact Overview</vt:lpstr>
      <vt:lpstr>General Impact</vt:lpstr>
      <vt:lpstr>Building Damage</vt:lpstr>
      <vt:lpstr>Total Number of Injured </vt:lpstr>
      <vt:lpstr>Total Number of Fatalities</vt:lpstr>
      <vt:lpstr>Shelter Seeking Populations </vt:lpstr>
      <vt:lpstr>Power Disruptions</vt:lpstr>
      <vt:lpstr>Water System Disruptions</vt:lpstr>
      <vt:lpstr>Immediate Priorities (E+72hrs)</vt:lpstr>
      <vt:lpstr>Illinois Resource Assessment</vt:lpstr>
      <vt:lpstr>Planning Metrics </vt:lpstr>
      <vt:lpstr>Planning Metrics </vt:lpstr>
    </vt:vector>
  </TitlesOfParts>
  <Company>IEMA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Monken, Jonathon</dc:creator>
  <cp:lastModifiedBy>Jim Wilkinson</cp:lastModifiedBy>
  <cp:revision>22</cp:revision>
  <dcterms:created xsi:type="dcterms:W3CDTF">2013-10-10T19:49:02Z</dcterms:created>
  <dcterms:modified xsi:type="dcterms:W3CDTF">2013-10-28T13:48:59Z</dcterms:modified>
</cp:coreProperties>
</file>