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6"/>
  </p:notesMasterIdLst>
  <p:handoutMasterIdLst>
    <p:handoutMasterId r:id="rId17"/>
  </p:handoutMasterIdLst>
  <p:sldIdLst>
    <p:sldId id="256" r:id="rId2"/>
    <p:sldId id="282" r:id="rId3"/>
    <p:sldId id="281" r:id="rId4"/>
    <p:sldId id="279" r:id="rId5"/>
    <p:sldId id="267" r:id="rId6"/>
    <p:sldId id="273" r:id="rId7"/>
    <p:sldId id="264" r:id="rId8"/>
    <p:sldId id="266" r:id="rId9"/>
    <p:sldId id="272" r:id="rId10"/>
    <p:sldId id="270" r:id="rId11"/>
    <p:sldId id="271" r:id="rId12"/>
    <p:sldId id="269" r:id="rId13"/>
    <p:sldId id="275" r:id="rId14"/>
    <p:sldId id="277"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E574C0F-A3F7-44AC-9E14-448493D06DE5}" type="datetimeFigureOut">
              <a:rPr lang="en-US" smtClean="0"/>
              <a:t>11/4/2013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C5037E3-C808-4E09-A5CB-4FD9221B2DF0}" type="slidenum">
              <a:rPr lang="en-US" smtClean="0"/>
              <a:t>‹#›</a:t>
            </a:fld>
            <a:endParaRPr lang="en-US"/>
          </a:p>
        </p:txBody>
      </p:sp>
    </p:spTree>
    <p:extLst>
      <p:ext uri="{BB962C8B-B14F-4D97-AF65-F5344CB8AC3E}">
        <p14:creationId xmlns:p14="http://schemas.microsoft.com/office/powerpoint/2010/main" val="3615458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0B69DFC-0FEF-4195-B934-3062F9B0E080}" type="datetimeFigureOut">
              <a:rPr lang="en-US" smtClean="0"/>
              <a:t>11/4/2013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4F112BA-9A60-43F0-8766-1F487522D13F}" type="slidenum">
              <a:rPr lang="en-US" smtClean="0"/>
              <a:t>‹#›</a:t>
            </a:fld>
            <a:endParaRPr lang="en-US"/>
          </a:p>
        </p:txBody>
      </p:sp>
    </p:spTree>
    <p:extLst>
      <p:ext uri="{BB962C8B-B14F-4D97-AF65-F5344CB8AC3E}">
        <p14:creationId xmlns:p14="http://schemas.microsoft.com/office/powerpoint/2010/main" val="2533289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charset="0"/>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88868" eaLnBrk="0" hangingPunct="0">
              <a:defRPr>
                <a:solidFill>
                  <a:schemeClr val="tx1"/>
                </a:solidFill>
                <a:latin typeface="Arial" charset="0"/>
              </a:defRPr>
            </a:lvl1pPr>
            <a:lvl2pPr marL="741761" indent="-285293" defTabSz="1088868" eaLnBrk="0" hangingPunct="0">
              <a:defRPr>
                <a:solidFill>
                  <a:schemeClr val="tx1"/>
                </a:solidFill>
                <a:latin typeface="Arial" charset="0"/>
              </a:defRPr>
            </a:lvl2pPr>
            <a:lvl3pPr marL="1141171" indent="-228234" defTabSz="1088868" eaLnBrk="0" hangingPunct="0">
              <a:defRPr>
                <a:solidFill>
                  <a:schemeClr val="tx1"/>
                </a:solidFill>
                <a:latin typeface="Arial" charset="0"/>
              </a:defRPr>
            </a:lvl3pPr>
            <a:lvl4pPr marL="1597640" indent="-228234" defTabSz="1088868" eaLnBrk="0" hangingPunct="0">
              <a:defRPr>
                <a:solidFill>
                  <a:schemeClr val="tx1"/>
                </a:solidFill>
                <a:latin typeface="Arial" charset="0"/>
              </a:defRPr>
            </a:lvl4pPr>
            <a:lvl5pPr marL="2054108" indent="-228234" defTabSz="1088868" eaLnBrk="0" hangingPunct="0">
              <a:defRPr>
                <a:solidFill>
                  <a:schemeClr val="tx1"/>
                </a:solidFill>
                <a:latin typeface="Arial" charset="0"/>
              </a:defRPr>
            </a:lvl5pPr>
            <a:lvl6pPr marL="2510577" indent="-228234" defTabSz="1088868" eaLnBrk="0" fontAlgn="base" hangingPunct="0">
              <a:spcBef>
                <a:spcPct val="0"/>
              </a:spcBef>
              <a:spcAft>
                <a:spcPct val="0"/>
              </a:spcAft>
              <a:defRPr>
                <a:solidFill>
                  <a:schemeClr val="tx1"/>
                </a:solidFill>
                <a:latin typeface="Arial" charset="0"/>
              </a:defRPr>
            </a:lvl6pPr>
            <a:lvl7pPr marL="2967045" indent="-228234" defTabSz="1088868" eaLnBrk="0" fontAlgn="base" hangingPunct="0">
              <a:spcBef>
                <a:spcPct val="0"/>
              </a:spcBef>
              <a:spcAft>
                <a:spcPct val="0"/>
              </a:spcAft>
              <a:defRPr>
                <a:solidFill>
                  <a:schemeClr val="tx1"/>
                </a:solidFill>
                <a:latin typeface="Arial" charset="0"/>
              </a:defRPr>
            </a:lvl7pPr>
            <a:lvl8pPr marL="3423514" indent="-228234" defTabSz="1088868" eaLnBrk="0" fontAlgn="base" hangingPunct="0">
              <a:spcBef>
                <a:spcPct val="0"/>
              </a:spcBef>
              <a:spcAft>
                <a:spcPct val="0"/>
              </a:spcAft>
              <a:defRPr>
                <a:solidFill>
                  <a:schemeClr val="tx1"/>
                </a:solidFill>
                <a:latin typeface="Arial" charset="0"/>
              </a:defRPr>
            </a:lvl8pPr>
            <a:lvl9pPr marL="3879982" indent="-228234" defTabSz="1088868"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25EAE99-CD88-4CA5-A62B-574AFE6794BC}" type="slidenum">
              <a:rPr lang="en-US" altLang="en-US" smtClean="0">
                <a:solidFill>
                  <a:srgbClr val="000000"/>
                </a:solidFill>
              </a:rPr>
              <a:pPr eaLnBrk="1" fontAlgn="base" hangingPunct="1">
                <a:spcBef>
                  <a:spcPct val="0"/>
                </a:spcBef>
                <a:spcAft>
                  <a:spcPct val="0"/>
                </a:spcAft>
              </a:pPr>
              <a:t>3</a:t>
            </a:fld>
            <a:endParaRPr lang="en-US" altLang="en-US" smtClean="0">
              <a:solidFill>
                <a:srgbClr val="000000"/>
              </a:solidFill>
            </a:endParaRPr>
          </a:p>
        </p:txBody>
      </p:sp>
    </p:spTree>
    <p:extLst>
      <p:ext uri="{BB962C8B-B14F-4D97-AF65-F5344CB8AC3E}">
        <p14:creationId xmlns:p14="http://schemas.microsoft.com/office/powerpoint/2010/main" val="2157907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the Mid-America Earthquake Center data (MAE) center data, no counties in the state meet the requirements  which define a county as impacted, such as damage to:</a:t>
            </a:r>
          </a:p>
          <a:p>
            <a:pPr marL="171450" indent="-171450">
              <a:buFont typeface="Arial" panose="020B0604020202020204" pitchFamily="34" charset="0"/>
              <a:buChar char="•"/>
            </a:pPr>
            <a:r>
              <a:rPr lang="en-US" baseline="0" dirty="0" smtClean="0"/>
              <a:t>Critical infrastructure</a:t>
            </a:r>
          </a:p>
          <a:p>
            <a:pPr marL="171450" indent="-171450">
              <a:buFont typeface="Arial" panose="020B0604020202020204" pitchFamily="34" charset="0"/>
              <a:buChar char="•"/>
            </a:pPr>
            <a:r>
              <a:rPr lang="en-US" baseline="0" dirty="0" smtClean="0"/>
              <a:t>Substantial building damage</a:t>
            </a:r>
          </a:p>
          <a:p>
            <a:pPr marL="171450" indent="-171450">
              <a:buFont typeface="Arial" panose="020B0604020202020204" pitchFamily="34" charset="0"/>
              <a:buChar char="•"/>
            </a:pPr>
            <a:r>
              <a:rPr lang="en-US" baseline="0" dirty="0" smtClean="0"/>
              <a:t>Significant structural damage to critical infrastructure</a:t>
            </a:r>
          </a:p>
          <a:p>
            <a:pPr marL="171450" indent="-171450">
              <a:buFont typeface="Arial" panose="020B0604020202020204" pitchFamily="34" charset="0"/>
              <a:buChar char="•"/>
            </a:pPr>
            <a:r>
              <a:rPr lang="en-US" baseline="0" dirty="0" smtClean="0"/>
              <a:t>Far lower economic impacts than some counties in Kentucky, Tennessee, and Mississippi</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1D52C97-0599-4F2B-AAA0-72309C2F8BE0}" type="slidenum">
              <a:rPr lang="en-US" smtClean="0"/>
              <a:t>4</a:t>
            </a:fld>
            <a:endParaRPr lang="en-US"/>
          </a:p>
        </p:txBody>
      </p:sp>
    </p:spTree>
    <p:extLst>
      <p:ext uri="{BB962C8B-B14F-4D97-AF65-F5344CB8AC3E}">
        <p14:creationId xmlns:p14="http://schemas.microsoft.com/office/powerpoint/2010/main" val="331717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large portion of damaged buildings are residential structures.</a:t>
            </a:r>
            <a:r>
              <a:rPr lang="en-US" baseline="0" dirty="0" smtClean="0"/>
              <a:t> Only 3,000 at least moderately damaged structures are wood construction, while 11,100 are manufactured housing. A large portion of complete damage, however, is attributed to wood structures. Estimates show a large portion of damage occurs in Mobile County is along the Gulf Coast and very far from the fault rupture. This is due to high liquefaction susceptibility. This is the process in which soils lose their ability to carry loads (such as buildings and other infrastructure) b/c the soil suddenly turns from a solid state to a liquid state.</a:t>
            </a:r>
            <a:endParaRPr lang="en-US" dirty="0" smtClean="0"/>
          </a:p>
          <a:p>
            <a:endParaRPr lang="en-US" dirty="0"/>
          </a:p>
        </p:txBody>
      </p:sp>
      <p:sp>
        <p:nvSpPr>
          <p:cNvPr id="4" name="Slide Number Placeholder 3"/>
          <p:cNvSpPr>
            <a:spLocks noGrp="1"/>
          </p:cNvSpPr>
          <p:nvPr>
            <p:ph type="sldNum" sz="quarter" idx="10"/>
          </p:nvPr>
        </p:nvSpPr>
        <p:spPr/>
        <p:txBody>
          <a:bodyPr/>
          <a:lstStyle/>
          <a:p>
            <a:fld id="{64F112BA-9A60-43F0-8766-1F487522D13F}" type="slidenum">
              <a:rPr lang="en-US" smtClean="0"/>
              <a:t>5</a:t>
            </a:fld>
            <a:endParaRPr lang="en-US"/>
          </a:p>
        </p:txBody>
      </p:sp>
    </p:spTree>
    <p:extLst>
      <p:ext uri="{BB962C8B-B14F-4D97-AF65-F5344CB8AC3E}">
        <p14:creationId xmlns:p14="http://schemas.microsoft.com/office/powerpoint/2010/main" val="435268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0A9EB2-CD3E-4BB7-8FFC-AA3560F8DF75}"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6AB17-8601-44DE-898F-232490F8E64A}" type="slidenum">
              <a:rPr lang="en-US" smtClean="0"/>
              <a:t>‹#›</a:t>
            </a:fld>
            <a:endParaRPr lang="en-US"/>
          </a:p>
        </p:txBody>
      </p:sp>
    </p:spTree>
    <p:extLst>
      <p:ext uri="{BB962C8B-B14F-4D97-AF65-F5344CB8AC3E}">
        <p14:creationId xmlns:p14="http://schemas.microsoft.com/office/powerpoint/2010/main" val="638122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0A9EB2-CD3E-4BB7-8FFC-AA3560F8DF75}"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6AB17-8601-44DE-898F-232490F8E64A}" type="slidenum">
              <a:rPr lang="en-US" smtClean="0"/>
              <a:t>‹#›</a:t>
            </a:fld>
            <a:endParaRPr lang="en-US"/>
          </a:p>
        </p:txBody>
      </p:sp>
    </p:spTree>
    <p:extLst>
      <p:ext uri="{BB962C8B-B14F-4D97-AF65-F5344CB8AC3E}">
        <p14:creationId xmlns:p14="http://schemas.microsoft.com/office/powerpoint/2010/main" val="1076269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0A9EB2-CD3E-4BB7-8FFC-AA3560F8DF75}"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6AB17-8601-44DE-898F-232490F8E64A}" type="slidenum">
              <a:rPr lang="en-US" smtClean="0"/>
              <a:t>‹#›</a:t>
            </a:fld>
            <a:endParaRPr lang="en-US"/>
          </a:p>
        </p:txBody>
      </p:sp>
    </p:spTree>
    <p:extLst>
      <p:ext uri="{BB962C8B-B14F-4D97-AF65-F5344CB8AC3E}">
        <p14:creationId xmlns:p14="http://schemas.microsoft.com/office/powerpoint/2010/main" val="1280293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0A9EB2-CD3E-4BB7-8FFC-AA3560F8DF75}"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6AB17-8601-44DE-898F-232490F8E64A}" type="slidenum">
              <a:rPr lang="en-US" smtClean="0"/>
              <a:t>‹#›</a:t>
            </a:fld>
            <a:endParaRPr lang="en-US"/>
          </a:p>
        </p:txBody>
      </p:sp>
    </p:spTree>
    <p:extLst>
      <p:ext uri="{BB962C8B-B14F-4D97-AF65-F5344CB8AC3E}">
        <p14:creationId xmlns:p14="http://schemas.microsoft.com/office/powerpoint/2010/main" val="1120010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0A9EB2-CD3E-4BB7-8FFC-AA3560F8DF75}"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6AB17-8601-44DE-898F-232490F8E64A}" type="slidenum">
              <a:rPr lang="en-US" smtClean="0"/>
              <a:t>‹#›</a:t>
            </a:fld>
            <a:endParaRPr lang="en-US"/>
          </a:p>
        </p:txBody>
      </p:sp>
    </p:spTree>
    <p:extLst>
      <p:ext uri="{BB962C8B-B14F-4D97-AF65-F5344CB8AC3E}">
        <p14:creationId xmlns:p14="http://schemas.microsoft.com/office/powerpoint/2010/main" val="578264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0A9EB2-CD3E-4BB7-8FFC-AA3560F8DF75}" type="datetimeFigureOut">
              <a:rPr lang="en-US" smtClean="0"/>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6AB17-8601-44DE-898F-232490F8E64A}" type="slidenum">
              <a:rPr lang="en-US" smtClean="0"/>
              <a:t>‹#›</a:t>
            </a:fld>
            <a:endParaRPr lang="en-US"/>
          </a:p>
        </p:txBody>
      </p:sp>
    </p:spTree>
    <p:extLst>
      <p:ext uri="{BB962C8B-B14F-4D97-AF65-F5344CB8AC3E}">
        <p14:creationId xmlns:p14="http://schemas.microsoft.com/office/powerpoint/2010/main" val="1154196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0A9EB2-CD3E-4BB7-8FFC-AA3560F8DF75}" type="datetimeFigureOut">
              <a:rPr lang="en-US" smtClean="0"/>
              <a:t>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36AB17-8601-44DE-898F-232490F8E64A}" type="slidenum">
              <a:rPr lang="en-US" smtClean="0"/>
              <a:t>‹#›</a:t>
            </a:fld>
            <a:endParaRPr lang="en-US"/>
          </a:p>
        </p:txBody>
      </p:sp>
    </p:spTree>
    <p:extLst>
      <p:ext uri="{BB962C8B-B14F-4D97-AF65-F5344CB8AC3E}">
        <p14:creationId xmlns:p14="http://schemas.microsoft.com/office/powerpoint/2010/main" val="1309510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0A9EB2-CD3E-4BB7-8FFC-AA3560F8DF75}" type="datetimeFigureOut">
              <a:rPr lang="en-US" smtClean="0"/>
              <a:t>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36AB17-8601-44DE-898F-232490F8E64A}" type="slidenum">
              <a:rPr lang="en-US" smtClean="0"/>
              <a:t>‹#›</a:t>
            </a:fld>
            <a:endParaRPr lang="en-US"/>
          </a:p>
        </p:txBody>
      </p:sp>
    </p:spTree>
    <p:extLst>
      <p:ext uri="{BB962C8B-B14F-4D97-AF65-F5344CB8AC3E}">
        <p14:creationId xmlns:p14="http://schemas.microsoft.com/office/powerpoint/2010/main" val="1899794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A9EB2-CD3E-4BB7-8FFC-AA3560F8DF75}" type="datetimeFigureOut">
              <a:rPr lang="en-US" smtClean="0"/>
              <a:t>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36AB17-8601-44DE-898F-232490F8E64A}" type="slidenum">
              <a:rPr lang="en-US" smtClean="0"/>
              <a:t>‹#›</a:t>
            </a:fld>
            <a:endParaRPr lang="en-US"/>
          </a:p>
        </p:txBody>
      </p:sp>
    </p:spTree>
    <p:extLst>
      <p:ext uri="{BB962C8B-B14F-4D97-AF65-F5344CB8AC3E}">
        <p14:creationId xmlns:p14="http://schemas.microsoft.com/office/powerpoint/2010/main" val="157997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A9EB2-CD3E-4BB7-8FFC-AA3560F8DF75}" type="datetimeFigureOut">
              <a:rPr lang="en-US" smtClean="0"/>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6AB17-8601-44DE-898F-232490F8E64A}" type="slidenum">
              <a:rPr lang="en-US" smtClean="0"/>
              <a:t>‹#›</a:t>
            </a:fld>
            <a:endParaRPr lang="en-US"/>
          </a:p>
        </p:txBody>
      </p:sp>
    </p:spTree>
    <p:extLst>
      <p:ext uri="{BB962C8B-B14F-4D97-AF65-F5344CB8AC3E}">
        <p14:creationId xmlns:p14="http://schemas.microsoft.com/office/powerpoint/2010/main" val="123698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A9EB2-CD3E-4BB7-8FFC-AA3560F8DF75}" type="datetimeFigureOut">
              <a:rPr lang="en-US" smtClean="0"/>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6AB17-8601-44DE-898F-232490F8E64A}" type="slidenum">
              <a:rPr lang="en-US" smtClean="0"/>
              <a:t>‹#›</a:t>
            </a:fld>
            <a:endParaRPr lang="en-US"/>
          </a:p>
        </p:txBody>
      </p:sp>
    </p:spTree>
    <p:extLst>
      <p:ext uri="{BB962C8B-B14F-4D97-AF65-F5344CB8AC3E}">
        <p14:creationId xmlns:p14="http://schemas.microsoft.com/office/powerpoint/2010/main" val="2920904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A9EB2-CD3E-4BB7-8FFC-AA3560F8DF75}" type="datetimeFigureOut">
              <a:rPr lang="en-US" smtClean="0"/>
              <a:t>11/4/2013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36AB17-8601-44DE-898F-232490F8E64A}" type="slidenum">
              <a:rPr lang="en-US" smtClean="0"/>
              <a:t>‹#›</a:t>
            </a:fld>
            <a:endParaRPr lang="en-US"/>
          </a:p>
        </p:txBody>
      </p:sp>
    </p:spTree>
    <p:extLst>
      <p:ext uri="{BB962C8B-B14F-4D97-AF65-F5344CB8AC3E}">
        <p14:creationId xmlns:p14="http://schemas.microsoft.com/office/powerpoint/2010/main" val="224689562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905000"/>
            <a:ext cx="7543800" cy="2593975"/>
          </a:xfrm>
        </p:spPr>
        <p:txBody>
          <a:bodyPr/>
          <a:lstStyle/>
          <a:p>
            <a:r>
              <a:rPr lang="en-US" dirty="0" smtClean="0"/>
              <a:t>Alabama Impact Overview</a:t>
            </a:r>
            <a:endParaRPr lang="en-US" dirty="0"/>
          </a:p>
        </p:txBody>
      </p:sp>
      <p:sp>
        <p:nvSpPr>
          <p:cNvPr id="3" name="Subtitle 2"/>
          <p:cNvSpPr>
            <a:spLocks noGrp="1"/>
          </p:cNvSpPr>
          <p:nvPr>
            <p:ph type="subTitle" idx="1"/>
          </p:nvPr>
        </p:nvSpPr>
        <p:spPr>
          <a:xfrm>
            <a:off x="1066800" y="4572000"/>
            <a:ext cx="6461760" cy="1066800"/>
          </a:xfrm>
        </p:spPr>
        <p:txBody>
          <a:bodyPr/>
          <a:lstStyle/>
          <a:p>
            <a:r>
              <a:rPr lang="en-US" dirty="0" smtClean="0"/>
              <a:t>Capstone 14 Exercise</a:t>
            </a:r>
            <a:endParaRPr lang="en-US" dirty="0"/>
          </a:p>
        </p:txBody>
      </p:sp>
    </p:spTree>
    <p:extLst>
      <p:ext uri="{BB962C8B-B14F-4D97-AF65-F5344CB8AC3E}">
        <p14:creationId xmlns:p14="http://schemas.microsoft.com/office/powerpoint/2010/main" val="4040830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620000" cy="1143000"/>
          </a:xfrm>
        </p:spPr>
        <p:txBody>
          <a:bodyPr/>
          <a:lstStyle/>
          <a:p>
            <a:r>
              <a:rPr lang="en-US" dirty="0" smtClean="0">
                <a:solidFill>
                  <a:schemeClr val="bg1"/>
                </a:solidFill>
              </a:rPr>
              <a:t>Power Disruptions</a:t>
            </a: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0170998"/>
              </p:ext>
            </p:extLst>
          </p:nvPr>
        </p:nvGraphicFramePr>
        <p:xfrm>
          <a:off x="1219200" y="1610360"/>
          <a:ext cx="3124200" cy="731520"/>
        </p:xfrm>
        <a:graphic>
          <a:graphicData uri="http://schemas.openxmlformats.org/drawingml/2006/table">
            <a:tbl>
              <a:tblPr firstRow="1" bandRow="1">
                <a:tableStyleId>{5C22544A-7EE6-4342-B048-85BDC9FD1C3A}</a:tableStyleId>
              </a:tblPr>
              <a:tblGrid>
                <a:gridCol w="1562100"/>
                <a:gridCol w="1562100"/>
              </a:tblGrid>
              <a:tr h="256540">
                <a:tc gridSpan="2">
                  <a:txBody>
                    <a:bodyPr/>
                    <a:lstStyle/>
                    <a:p>
                      <a:pPr algn="ctr"/>
                      <a:r>
                        <a:rPr lang="en-US" dirty="0" smtClean="0">
                          <a:solidFill>
                            <a:schemeClr val="tx1"/>
                          </a:solidFill>
                        </a:rPr>
                        <a:t>Number Affected</a:t>
                      </a:r>
                      <a:endParaRPr lang="en-US" dirty="0">
                        <a:solidFill>
                          <a:schemeClr val="tx1"/>
                        </a:solidFill>
                      </a:endParaRPr>
                    </a:p>
                  </a:txBody>
                  <a:tcPr/>
                </a:tc>
                <a:tc hMerge="1">
                  <a:txBody>
                    <a:bodyPr/>
                    <a:lstStyle/>
                    <a:p>
                      <a:endParaRPr lang="en-US" dirty="0"/>
                    </a:p>
                  </a:txBody>
                  <a:tcPr/>
                </a:tc>
              </a:tr>
              <a:tr h="256540">
                <a:tc>
                  <a:txBody>
                    <a:bodyPr/>
                    <a:lstStyle/>
                    <a:p>
                      <a:pPr algn="ctr"/>
                      <a:r>
                        <a:rPr lang="en-US" b="1" dirty="0" smtClean="0">
                          <a:solidFill>
                            <a:srgbClr val="000000"/>
                          </a:solidFill>
                        </a:rPr>
                        <a:t>Total</a:t>
                      </a:r>
                      <a:endParaRPr lang="en-US" b="1" dirty="0">
                        <a:solidFill>
                          <a:srgbClr val="000000"/>
                        </a:solidFill>
                      </a:endParaRPr>
                    </a:p>
                  </a:txBody>
                  <a:tcPr>
                    <a:solidFill>
                      <a:schemeClr val="bg1">
                        <a:lumMod val="95000"/>
                      </a:schemeClr>
                    </a:solidFill>
                  </a:tcPr>
                </a:tc>
                <a:tc>
                  <a:txBody>
                    <a:bodyPr/>
                    <a:lstStyle/>
                    <a:p>
                      <a:pPr algn="ctr"/>
                      <a:r>
                        <a:rPr lang="en-US" b="1" dirty="0" smtClean="0">
                          <a:solidFill>
                            <a:srgbClr val="000000"/>
                          </a:solidFill>
                        </a:rPr>
                        <a:t>68,412</a:t>
                      </a:r>
                      <a:endParaRPr lang="en-US" b="1" dirty="0">
                        <a:solidFill>
                          <a:srgbClr val="000000"/>
                        </a:solidFill>
                      </a:endParaRPr>
                    </a:p>
                  </a:txBody>
                  <a:tcPr>
                    <a:solidFill>
                      <a:schemeClr val="bg1">
                        <a:lumMod val="95000"/>
                      </a:schemeClr>
                    </a:solidFill>
                  </a:tcPr>
                </a:tc>
              </a:tr>
            </a:tbl>
          </a:graphicData>
        </a:graphic>
      </p:graphicFrame>
      <p:pic>
        <p:nvPicPr>
          <p:cNvPr id="4098" name="Picture 2" descr="O:\JPG\Earthquake\CAPSTONE14\PowerOutage_1031201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157"/>
          <a:stretch/>
        </p:blipFill>
        <p:spPr bwMode="auto">
          <a:xfrm>
            <a:off x="4425285" y="1524000"/>
            <a:ext cx="3993387" cy="5004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037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132" y="-76200"/>
            <a:ext cx="7620000" cy="1143000"/>
          </a:xfrm>
        </p:spPr>
        <p:txBody>
          <a:bodyPr/>
          <a:lstStyle/>
          <a:p>
            <a:r>
              <a:rPr lang="en-US" dirty="0" smtClean="0">
                <a:solidFill>
                  <a:schemeClr val="bg1"/>
                </a:solidFill>
              </a:rPr>
              <a:t>Water System Disruptions</a:t>
            </a: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0732047"/>
              </p:ext>
            </p:extLst>
          </p:nvPr>
        </p:nvGraphicFramePr>
        <p:xfrm>
          <a:off x="1524000" y="1752600"/>
          <a:ext cx="6324600" cy="1104900"/>
        </p:xfrm>
        <a:graphic>
          <a:graphicData uri="http://schemas.openxmlformats.org/drawingml/2006/table">
            <a:tbl>
              <a:tblPr firstRow="1" bandRow="1">
                <a:tableStyleId>{5C22544A-7EE6-4342-B048-85BDC9FD1C3A}</a:tableStyleId>
              </a:tblPr>
              <a:tblGrid>
                <a:gridCol w="6324600"/>
              </a:tblGrid>
              <a:tr h="1104900">
                <a:tc>
                  <a:txBody>
                    <a:bodyPr/>
                    <a:lstStyle/>
                    <a:p>
                      <a:pPr algn="ctr"/>
                      <a:r>
                        <a:rPr lang="en-US" dirty="0" smtClean="0">
                          <a:solidFill>
                            <a:schemeClr val="tx1"/>
                          </a:solidFill>
                        </a:rPr>
                        <a:t>Number Affected</a:t>
                      </a:r>
                    </a:p>
                    <a:p>
                      <a:pPr algn="ctr"/>
                      <a:endParaRPr lang="en-US" dirty="0" smtClean="0">
                        <a:solidFill>
                          <a:schemeClr val="tx1"/>
                        </a:solidFill>
                      </a:endParaRPr>
                    </a:p>
                    <a:p>
                      <a:pPr algn="ctr"/>
                      <a:r>
                        <a:rPr lang="en-US" dirty="0" smtClean="0">
                          <a:solidFill>
                            <a:schemeClr val="tx1"/>
                          </a:solidFill>
                        </a:rPr>
                        <a:t>No outages</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1797037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696199" cy="1143000"/>
          </a:xfrm>
        </p:spPr>
        <p:txBody>
          <a:bodyPr/>
          <a:lstStyle/>
          <a:p>
            <a:r>
              <a:rPr lang="en-US" sz="4000" dirty="0">
                <a:solidFill>
                  <a:schemeClr val="bg1"/>
                </a:solidFill>
              </a:rPr>
              <a:t>Immediate Priorities (</a:t>
            </a:r>
            <a:r>
              <a:rPr lang="en-US" sz="4000" dirty="0" smtClean="0">
                <a:solidFill>
                  <a:schemeClr val="bg1"/>
                </a:solidFill>
              </a:rPr>
              <a:t>E+72hrs)</a:t>
            </a:r>
            <a:endParaRPr lang="en-US" sz="40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3526406"/>
              </p:ext>
            </p:extLst>
          </p:nvPr>
        </p:nvGraphicFramePr>
        <p:xfrm>
          <a:off x="2743200" y="1905000"/>
          <a:ext cx="4114800" cy="2753360"/>
        </p:xfrm>
        <a:graphic>
          <a:graphicData uri="http://schemas.openxmlformats.org/drawingml/2006/table">
            <a:tbl>
              <a:tblPr firstRow="1" bandRow="1">
                <a:tableStyleId>{5C22544A-7EE6-4342-B048-85BDC9FD1C3A}</a:tableStyleId>
              </a:tblPr>
              <a:tblGrid>
                <a:gridCol w="4114800"/>
              </a:tblGrid>
              <a:tr h="142240">
                <a:tc>
                  <a:txBody>
                    <a:bodyPr/>
                    <a:lstStyle/>
                    <a:p>
                      <a:pPr algn="ctr"/>
                      <a:r>
                        <a:rPr lang="en-US" dirty="0" smtClean="0">
                          <a:solidFill>
                            <a:schemeClr val="tx1"/>
                          </a:solidFill>
                        </a:rPr>
                        <a:t>Incident Stabilization</a:t>
                      </a:r>
                      <a:endParaRPr lang="en-US" dirty="0">
                        <a:solidFill>
                          <a:schemeClr val="tx1"/>
                        </a:solidFill>
                      </a:endParaRPr>
                    </a:p>
                  </a:txBody>
                  <a:tcPr/>
                </a:tc>
              </a:tr>
              <a:tr h="142240">
                <a:tc>
                  <a:txBody>
                    <a:bodyPr/>
                    <a:lstStyle/>
                    <a:p>
                      <a:pPr algn="ctr"/>
                      <a:r>
                        <a:rPr lang="en-US" b="1" dirty="0" smtClean="0">
                          <a:solidFill>
                            <a:schemeClr val="tx1"/>
                          </a:solidFill>
                        </a:rPr>
                        <a:t>Objectives</a:t>
                      </a:r>
                      <a:endParaRPr lang="en-US" b="1" dirty="0">
                        <a:solidFill>
                          <a:schemeClr val="tx1"/>
                        </a:solidFill>
                      </a:endParaRPr>
                    </a:p>
                  </a:txBody>
                  <a:tcPr/>
                </a:tc>
              </a:tr>
              <a:tr h="370840">
                <a:tc>
                  <a:txBody>
                    <a:bodyPr/>
                    <a:lstStyle/>
                    <a:p>
                      <a:pPr algn="l"/>
                      <a:r>
                        <a:rPr lang="en-US" b="1" dirty="0" smtClean="0">
                          <a:solidFill>
                            <a:srgbClr val="000000"/>
                          </a:solidFill>
                        </a:rPr>
                        <a:t>Major Transportation</a:t>
                      </a:r>
                      <a:r>
                        <a:rPr lang="en-US" b="1" baseline="0" dirty="0" smtClean="0">
                          <a:solidFill>
                            <a:srgbClr val="000000"/>
                          </a:solidFill>
                        </a:rPr>
                        <a:t> Routes</a:t>
                      </a:r>
                      <a:endParaRPr lang="en-US" b="1" dirty="0">
                        <a:solidFill>
                          <a:srgbClr val="000000"/>
                        </a:solidFill>
                      </a:endParaRPr>
                    </a:p>
                  </a:txBody>
                  <a:tcPr>
                    <a:solidFill>
                      <a:schemeClr val="bg1">
                        <a:lumMod val="8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rPr>
                        <a:t>Joint, Receiving,</a:t>
                      </a:r>
                      <a:r>
                        <a:rPr lang="en-US" b="1" baseline="0" dirty="0" smtClean="0">
                          <a:solidFill>
                            <a:srgbClr val="000000"/>
                          </a:solidFill>
                        </a:rPr>
                        <a:t> Staging</a:t>
                      </a:r>
                      <a:r>
                        <a:rPr lang="en-US" b="1" baseline="0" smtClean="0">
                          <a:solidFill>
                            <a:srgbClr val="000000"/>
                          </a:solidFill>
                        </a:rPr>
                        <a:t>, Onward </a:t>
                      </a:r>
                      <a:r>
                        <a:rPr lang="en-US" b="1" baseline="0" dirty="0" smtClean="0">
                          <a:solidFill>
                            <a:srgbClr val="000000"/>
                          </a:solidFill>
                        </a:rPr>
                        <a:t>Movement and Integration (JRSOI)</a:t>
                      </a:r>
                      <a:endParaRPr lang="en-US" b="1" dirty="0" smtClean="0">
                        <a:solidFill>
                          <a:srgbClr val="000000"/>
                        </a:solidFill>
                      </a:endParaRPr>
                    </a:p>
                  </a:txBody>
                  <a:tcPr>
                    <a:solidFill>
                      <a:schemeClr val="bg1">
                        <a:lumMod val="95000"/>
                      </a:schemeClr>
                    </a:solidFill>
                  </a:tcPr>
                </a:tc>
              </a:tr>
              <a:tr h="370840">
                <a:tc>
                  <a:txBody>
                    <a:bodyPr/>
                    <a:lstStyle/>
                    <a:p>
                      <a:pPr algn="l"/>
                      <a:r>
                        <a:rPr lang="en-US" b="1" dirty="0" smtClean="0">
                          <a:solidFill>
                            <a:srgbClr val="000000"/>
                          </a:solidFill>
                        </a:rPr>
                        <a:t>State Divisions (SAR)</a:t>
                      </a:r>
                      <a:endParaRPr lang="en-US" b="1" dirty="0">
                        <a:solidFill>
                          <a:srgbClr val="000000"/>
                        </a:solidFill>
                      </a:endParaRPr>
                    </a:p>
                  </a:txBody>
                  <a:tcPr>
                    <a:solidFill>
                      <a:schemeClr val="bg1">
                        <a:lumMod val="85000"/>
                      </a:schemeClr>
                    </a:solidFill>
                  </a:tcPr>
                </a:tc>
              </a:tr>
              <a:tr h="370840">
                <a:tc>
                  <a:txBody>
                    <a:bodyPr/>
                    <a:lstStyle/>
                    <a:p>
                      <a:pPr algn="l"/>
                      <a:r>
                        <a:rPr lang="en-US" b="1" dirty="0" smtClean="0">
                          <a:solidFill>
                            <a:srgbClr val="000000"/>
                          </a:solidFill>
                        </a:rPr>
                        <a:t>Regional Commodity Distribution Points (RCDPs)</a:t>
                      </a:r>
                      <a:endParaRPr lang="en-US" b="1" dirty="0">
                        <a:solidFill>
                          <a:srgbClr val="000000"/>
                        </a:solidFill>
                      </a:endParaRPr>
                    </a:p>
                  </a:txBody>
                  <a:tcPr>
                    <a:solidFill>
                      <a:schemeClr val="bg1">
                        <a:lumMod val="95000"/>
                      </a:schemeClr>
                    </a:solidFill>
                  </a:tcPr>
                </a:tc>
              </a:tr>
            </a:tbl>
          </a:graphicData>
        </a:graphic>
      </p:graphicFrame>
    </p:spTree>
    <p:extLst>
      <p:ext uri="{BB962C8B-B14F-4D97-AF65-F5344CB8AC3E}">
        <p14:creationId xmlns:p14="http://schemas.microsoft.com/office/powerpoint/2010/main" val="2851805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620000" cy="1143000"/>
          </a:xfrm>
        </p:spPr>
        <p:txBody>
          <a:bodyPr/>
          <a:lstStyle/>
          <a:p>
            <a:r>
              <a:rPr lang="en-US" dirty="0" smtClean="0">
                <a:solidFill>
                  <a:schemeClr val="bg1"/>
                </a:solidFill>
              </a:rPr>
              <a:t>Planning Metrics</a:t>
            </a:r>
            <a:r>
              <a:rPr lang="en-US" dirty="0" smtClean="0"/>
              <a:t>	</a:t>
            </a:r>
            <a:endParaRPr lang="en-US" dirty="0"/>
          </a:p>
        </p:txBody>
      </p:sp>
      <p:sp>
        <p:nvSpPr>
          <p:cNvPr id="3" name="Content Placeholder 2"/>
          <p:cNvSpPr>
            <a:spLocks noGrp="1"/>
          </p:cNvSpPr>
          <p:nvPr>
            <p:ph idx="1"/>
          </p:nvPr>
        </p:nvSpPr>
        <p:spPr>
          <a:xfrm>
            <a:off x="914400" y="1447800"/>
            <a:ext cx="7620000" cy="4953000"/>
          </a:xfrm>
        </p:spPr>
        <p:txBody>
          <a:bodyPr>
            <a:normAutofit/>
          </a:bodyPr>
          <a:lstStyle/>
          <a:p>
            <a:r>
              <a:rPr lang="en-US" sz="1600" b="1" dirty="0" smtClean="0"/>
              <a:t>1 USAR – Major metropolitan areas, population of 100,000 or more with multi-story/multi-family structures</a:t>
            </a:r>
          </a:p>
          <a:p>
            <a:r>
              <a:rPr lang="en-US" sz="1600" b="1" dirty="0" smtClean="0"/>
              <a:t>5 SAR – One per County for initial response (Ground &amp; Aerial)</a:t>
            </a:r>
          </a:p>
          <a:p>
            <a:r>
              <a:rPr lang="en-US" sz="1600" b="1" dirty="0" smtClean="0"/>
              <a:t>4 IMT – Per Area Command, State Forward Operating Division, and established  JRSOI</a:t>
            </a:r>
          </a:p>
          <a:p>
            <a:r>
              <a:rPr lang="en-US" sz="1600" b="1" dirty="0" smtClean="0"/>
              <a:t>1 EMAC A-Team – Per State EOC (24/7 shifts)</a:t>
            </a:r>
          </a:p>
          <a:p>
            <a:r>
              <a:rPr lang="en-US" sz="1600" b="1" dirty="0" smtClean="0"/>
              <a:t>2 HAZMAT – Known infrastructure assessment (refineries, chemical plants, </a:t>
            </a:r>
            <a:r>
              <a:rPr lang="en-US" sz="1600" b="1" dirty="0" err="1" smtClean="0"/>
              <a:t>etc</a:t>
            </a:r>
            <a:r>
              <a:rPr lang="en-US" sz="1600" b="1" dirty="0" smtClean="0"/>
              <a:t>)</a:t>
            </a:r>
          </a:p>
          <a:p>
            <a:r>
              <a:rPr lang="en-US" sz="1600" b="1" dirty="0" smtClean="0"/>
              <a:t>1 Water Rescue – Per major waterway in impacted area</a:t>
            </a:r>
          </a:p>
          <a:p>
            <a:r>
              <a:rPr lang="en-US" sz="1600" b="1" dirty="0" smtClean="0"/>
              <a:t>1 </a:t>
            </a:r>
            <a:r>
              <a:rPr lang="en-US" sz="1600" b="1" dirty="0" err="1" smtClean="0"/>
              <a:t>Commo</a:t>
            </a:r>
            <a:r>
              <a:rPr lang="en-US" sz="1600" b="1" dirty="0" smtClean="0"/>
              <a:t> Strike Team – 2 Per </a:t>
            </a:r>
            <a:r>
              <a:rPr lang="en-US" sz="1600" b="1" dirty="0"/>
              <a:t>Area Command, </a:t>
            </a:r>
            <a:r>
              <a:rPr lang="en-US" sz="1600" b="1" dirty="0" smtClean="0"/>
              <a:t>1 per State </a:t>
            </a:r>
            <a:r>
              <a:rPr lang="en-US" sz="1600" b="1" dirty="0"/>
              <a:t>Forward Operating Base, and </a:t>
            </a:r>
            <a:r>
              <a:rPr lang="en-US" sz="1600" b="1" dirty="0" smtClean="0"/>
              <a:t>1 per established  JRSOI</a:t>
            </a:r>
          </a:p>
          <a:p>
            <a:r>
              <a:rPr lang="en-US" sz="1600" b="1" dirty="0" smtClean="0"/>
              <a:t>2 LE Strike Team – 2 per Area Command.  2 additional for population &gt;100,000</a:t>
            </a:r>
          </a:p>
          <a:p>
            <a:r>
              <a:rPr lang="en-US" sz="1600" b="1" dirty="0" smtClean="0"/>
              <a:t>2 Crowd Control - </a:t>
            </a:r>
            <a:r>
              <a:rPr lang="en-US" sz="1600" b="1" dirty="0"/>
              <a:t>Major metropolitan areas, population of 100,000 or more </a:t>
            </a:r>
            <a:endParaRPr lang="en-US" sz="1600" b="1" dirty="0" smtClean="0"/>
          </a:p>
          <a:p>
            <a:endParaRPr lang="en-US" dirty="0" smtClean="0"/>
          </a:p>
          <a:p>
            <a:endParaRPr lang="en-US" dirty="0"/>
          </a:p>
        </p:txBody>
      </p:sp>
    </p:spTree>
    <p:extLst>
      <p:ext uri="{BB962C8B-B14F-4D97-AF65-F5344CB8AC3E}">
        <p14:creationId xmlns:p14="http://schemas.microsoft.com/office/powerpoint/2010/main" val="1174928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2667000"/>
            <a:ext cx="7620000" cy="2057400"/>
          </a:xfrm>
        </p:spPr>
        <p:txBody>
          <a:bodyPr>
            <a:normAutofit/>
          </a:bodyPr>
          <a:lstStyle/>
          <a:p>
            <a:pPr marL="114300" indent="0" algn="ctr">
              <a:buNone/>
            </a:pPr>
            <a:r>
              <a:rPr lang="en-US" sz="7200" b="1" dirty="0" smtClean="0"/>
              <a:t>QUESTIONS? </a:t>
            </a:r>
            <a:endParaRPr lang="en-US" sz="7200" b="1" dirty="0"/>
          </a:p>
        </p:txBody>
      </p:sp>
    </p:spTree>
    <p:extLst>
      <p:ext uri="{BB962C8B-B14F-4D97-AF65-F5344CB8AC3E}">
        <p14:creationId xmlns:p14="http://schemas.microsoft.com/office/powerpoint/2010/main" val="4271300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09600" y="-304800"/>
            <a:ext cx="9585325" cy="1231901"/>
          </a:xfrm>
        </p:spPr>
        <p:txBody>
          <a:bodyPr/>
          <a:lstStyle/>
          <a:p>
            <a:r>
              <a:rPr lang="en-US" altLang="en-US" dirty="0" smtClean="0">
                <a:solidFill>
                  <a:schemeClr val="bg1"/>
                </a:solidFill>
              </a:rPr>
              <a:t>Standing Priorities</a:t>
            </a:r>
          </a:p>
        </p:txBody>
      </p:sp>
      <p:sp>
        <p:nvSpPr>
          <p:cNvPr id="7171" name="Content Placeholder 2"/>
          <p:cNvSpPr>
            <a:spLocks noGrp="1"/>
          </p:cNvSpPr>
          <p:nvPr>
            <p:ph idx="1"/>
          </p:nvPr>
        </p:nvSpPr>
        <p:spPr>
          <a:xfrm>
            <a:off x="1343025" y="1674813"/>
            <a:ext cx="8164513" cy="3503612"/>
          </a:xfrm>
        </p:spPr>
        <p:txBody>
          <a:bodyPr/>
          <a:lstStyle/>
          <a:p>
            <a:r>
              <a:rPr lang="en-US" altLang="en-US" b="1" dirty="0" smtClean="0"/>
              <a:t>Life Saving</a:t>
            </a:r>
          </a:p>
          <a:p>
            <a:r>
              <a:rPr lang="en-US" altLang="en-US" b="1" dirty="0" smtClean="0"/>
              <a:t>Incident Stabilization</a:t>
            </a:r>
          </a:p>
          <a:p>
            <a:r>
              <a:rPr lang="en-US" altLang="en-US" b="1" dirty="0" smtClean="0"/>
              <a:t>Protection of Property</a:t>
            </a:r>
          </a:p>
          <a:p>
            <a:r>
              <a:rPr lang="en-US" altLang="en-US" b="1" dirty="0" smtClean="0"/>
              <a:t>Needs/Damage Assessment</a:t>
            </a:r>
          </a:p>
        </p:txBody>
      </p:sp>
      <p:pic>
        <p:nvPicPr>
          <p:cNvPr id="1026" name="Picture 2" descr="C:\Users\yasamiea\AppData\Local\Microsoft\Windows\Temporary Internet Files\Content.Outlook\YRC2TNTB\Pike Coun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5630" y="4182257"/>
            <a:ext cx="3101127" cy="23258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86832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041400" y="1600200"/>
            <a:ext cx="7645400" cy="4525963"/>
          </a:xfrm>
        </p:spPr>
        <p:txBody>
          <a:bodyPr/>
          <a:lstStyle/>
          <a:p>
            <a:pPr eaLnBrk="1" hangingPunct="1">
              <a:defRPr/>
            </a:pPr>
            <a:r>
              <a:rPr lang="en-US" b="1" dirty="0" smtClean="0"/>
              <a:t>Provide timely and accurate information for senior elected officials and the general public.</a:t>
            </a:r>
          </a:p>
          <a:p>
            <a:pPr eaLnBrk="1" hangingPunct="1">
              <a:defRPr/>
            </a:pPr>
            <a:r>
              <a:rPr lang="en-US" b="1" dirty="0" smtClean="0"/>
              <a:t>Manage the flow of state/federal/private resources, services, and personnel to the incident.</a:t>
            </a:r>
          </a:p>
          <a:p>
            <a:pPr eaLnBrk="1" hangingPunct="1">
              <a:defRPr/>
            </a:pPr>
            <a:r>
              <a:rPr lang="en-US" b="1" dirty="0" smtClean="0"/>
              <a:t>Establish and provide a unity of response, recovery, coordination, and control.</a:t>
            </a:r>
          </a:p>
          <a:p>
            <a:pPr marL="0" indent="0" eaLnBrk="1" hangingPunct="1">
              <a:buFontTx/>
              <a:buNone/>
              <a:defRPr/>
            </a:pPr>
            <a:endParaRPr lang="en-US" b="1" dirty="0" smtClean="0"/>
          </a:p>
        </p:txBody>
      </p:sp>
      <p:sp>
        <p:nvSpPr>
          <p:cNvPr id="15363" name="Title 1"/>
          <p:cNvSpPr txBox="1">
            <a:spLocks/>
          </p:cNvSpPr>
          <p:nvPr/>
        </p:nvSpPr>
        <p:spPr bwMode="auto">
          <a:xfrm>
            <a:off x="9144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600">
                <a:solidFill>
                  <a:srgbClr val="FFFFFF"/>
                </a:solidFill>
              </a:rPr>
              <a:t>AEMA  SEOC Responsibilities</a:t>
            </a:r>
          </a:p>
        </p:txBody>
      </p:sp>
    </p:spTree>
    <p:extLst>
      <p:ext uri="{BB962C8B-B14F-4D97-AF65-F5344CB8AC3E}">
        <p14:creationId xmlns:p14="http://schemas.microsoft.com/office/powerpoint/2010/main" val="3649972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5756"/>
            <a:ext cx="7086600" cy="1249362"/>
          </a:xfrm>
        </p:spPr>
        <p:txBody>
          <a:bodyPr/>
          <a:lstStyle/>
          <a:p>
            <a:pPr algn="ctr"/>
            <a:r>
              <a:rPr lang="en-US" dirty="0" smtClean="0">
                <a:solidFill>
                  <a:schemeClr val="bg1"/>
                </a:solidFill>
              </a:rPr>
              <a:t>21 Socially Impacted</a:t>
            </a:r>
            <a:endParaRPr lang="en-US" dirty="0">
              <a:solidFill>
                <a:schemeClr val="bg1"/>
              </a:solidFill>
            </a:endParaRPr>
          </a:p>
        </p:txBody>
      </p:sp>
      <p:sp>
        <p:nvSpPr>
          <p:cNvPr id="3" name="Content Placeholder 2"/>
          <p:cNvSpPr>
            <a:spLocks noGrp="1"/>
          </p:cNvSpPr>
          <p:nvPr>
            <p:ph sz="half" idx="1"/>
          </p:nvPr>
        </p:nvSpPr>
        <p:spPr>
          <a:xfrm>
            <a:off x="990600" y="1524000"/>
            <a:ext cx="3657600" cy="4590288"/>
          </a:xfrm>
        </p:spPr>
        <p:txBody>
          <a:bodyPr>
            <a:normAutofit fontScale="92500" lnSpcReduction="20000"/>
          </a:bodyPr>
          <a:lstStyle/>
          <a:p>
            <a:r>
              <a:rPr lang="en-US" dirty="0" smtClean="0"/>
              <a:t>Autauga</a:t>
            </a:r>
          </a:p>
          <a:p>
            <a:r>
              <a:rPr lang="en-US" dirty="0" smtClean="0"/>
              <a:t>Baldwin</a:t>
            </a:r>
          </a:p>
          <a:p>
            <a:r>
              <a:rPr lang="en-US" dirty="0" smtClean="0"/>
              <a:t>Bibb</a:t>
            </a:r>
          </a:p>
          <a:p>
            <a:r>
              <a:rPr lang="en-US" dirty="0" smtClean="0"/>
              <a:t>Bullock</a:t>
            </a:r>
          </a:p>
          <a:p>
            <a:r>
              <a:rPr lang="en-US" dirty="0" smtClean="0"/>
              <a:t>Choctaw</a:t>
            </a:r>
          </a:p>
          <a:p>
            <a:r>
              <a:rPr lang="en-US" dirty="0" smtClean="0"/>
              <a:t>Clarke</a:t>
            </a:r>
          </a:p>
          <a:p>
            <a:r>
              <a:rPr lang="en-US" dirty="0" smtClean="0"/>
              <a:t>Dallas</a:t>
            </a:r>
          </a:p>
          <a:p>
            <a:r>
              <a:rPr lang="en-US" dirty="0" smtClean="0"/>
              <a:t>Elmore</a:t>
            </a:r>
          </a:p>
          <a:p>
            <a:r>
              <a:rPr lang="en-US" dirty="0" smtClean="0"/>
              <a:t>Escambia</a:t>
            </a:r>
          </a:p>
          <a:p>
            <a:r>
              <a:rPr lang="en-US" dirty="0" smtClean="0"/>
              <a:t>Etowah	</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Fayette</a:t>
            </a:r>
          </a:p>
          <a:p>
            <a:r>
              <a:rPr lang="en-US" dirty="0" smtClean="0"/>
              <a:t>Geneva</a:t>
            </a:r>
          </a:p>
          <a:p>
            <a:r>
              <a:rPr lang="en-US" dirty="0" smtClean="0"/>
              <a:t>Hale</a:t>
            </a:r>
          </a:p>
          <a:p>
            <a:r>
              <a:rPr lang="en-US" dirty="0" smtClean="0"/>
              <a:t>Lamar</a:t>
            </a:r>
          </a:p>
          <a:p>
            <a:r>
              <a:rPr lang="en-US" dirty="0" smtClean="0"/>
              <a:t>Lowndes</a:t>
            </a:r>
          </a:p>
          <a:p>
            <a:r>
              <a:rPr lang="en-US" dirty="0" smtClean="0"/>
              <a:t>Macon</a:t>
            </a:r>
          </a:p>
          <a:p>
            <a:r>
              <a:rPr lang="en-US" dirty="0" smtClean="0"/>
              <a:t>Marengo</a:t>
            </a:r>
          </a:p>
          <a:p>
            <a:r>
              <a:rPr lang="en-US" dirty="0" smtClean="0"/>
              <a:t>Mobile</a:t>
            </a:r>
          </a:p>
          <a:p>
            <a:r>
              <a:rPr lang="en-US" dirty="0" smtClean="0"/>
              <a:t>Pickens </a:t>
            </a:r>
          </a:p>
          <a:p>
            <a:r>
              <a:rPr lang="en-US" dirty="0" smtClean="0"/>
              <a:t>Russell</a:t>
            </a:r>
          </a:p>
          <a:p>
            <a:r>
              <a:rPr lang="en-US" dirty="0" smtClean="0"/>
              <a:t>Tuscaloosa</a:t>
            </a:r>
            <a:endParaRPr lang="en-US" dirty="0"/>
          </a:p>
        </p:txBody>
      </p:sp>
    </p:spTree>
    <p:extLst>
      <p:ext uri="{BB962C8B-B14F-4D97-AF65-F5344CB8AC3E}">
        <p14:creationId xmlns:p14="http://schemas.microsoft.com/office/powerpoint/2010/main" val="1881615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pPr algn="ctr"/>
            <a:r>
              <a:rPr lang="en-US" dirty="0" smtClean="0">
                <a:solidFill>
                  <a:schemeClr val="bg1"/>
                </a:solidFill>
              </a:rPr>
              <a:t>General Impact</a:t>
            </a: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5300458"/>
              </p:ext>
            </p:extLst>
          </p:nvPr>
        </p:nvGraphicFramePr>
        <p:xfrm>
          <a:off x="1447800" y="1600200"/>
          <a:ext cx="6324600" cy="3672840"/>
        </p:xfrm>
        <a:graphic>
          <a:graphicData uri="http://schemas.openxmlformats.org/drawingml/2006/table">
            <a:tbl>
              <a:tblPr firstRow="1" bandRow="1">
                <a:tableStyleId>{5C22544A-7EE6-4342-B048-85BDC9FD1C3A}</a:tableStyleId>
              </a:tblPr>
              <a:tblGrid>
                <a:gridCol w="3162300"/>
                <a:gridCol w="3162300"/>
              </a:tblGrid>
              <a:tr h="370840">
                <a:tc gridSpan="2">
                  <a:txBody>
                    <a:bodyPr/>
                    <a:lstStyle/>
                    <a:p>
                      <a:pPr algn="ctr"/>
                      <a:r>
                        <a:rPr lang="en-US" dirty="0" smtClean="0">
                          <a:solidFill>
                            <a:schemeClr val="tx1"/>
                          </a:solidFill>
                        </a:rPr>
                        <a:t>Overview</a:t>
                      </a:r>
                      <a:endParaRPr lang="en-US" dirty="0">
                        <a:solidFill>
                          <a:schemeClr val="tx1"/>
                        </a:solidFill>
                      </a:endParaRPr>
                    </a:p>
                  </a:txBody>
                  <a:tcPr/>
                </a:tc>
                <a:tc hMerge="1">
                  <a:txBody>
                    <a:bodyPr/>
                    <a:lstStyle/>
                    <a:p>
                      <a:endParaRPr lang="en-US" dirty="0"/>
                    </a:p>
                  </a:txBody>
                  <a:tcPr/>
                </a:tc>
              </a:tr>
              <a:tr h="640080">
                <a:tc>
                  <a:txBody>
                    <a:bodyPr/>
                    <a:lstStyle/>
                    <a:p>
                      <a:pPr algn="ctr"/>
                      <a:r>
                        <a:rPr lang="en-US" b="1" dirty="0" smtClean="0">
                          <a:solidFill>
                            <a:srgbClr val="000000"/>
                          </a:solidFill>
                        </a:rPr>
                        <a:t>Total Structures Damaged</a:t>
                      </a:r>
                      <a:endParaRPr lang="en-US" b="1" dirty="0">
                        <a:solidFill>
                          <a:srgbClr val="000000"/>
                        </a:solidFill>
                      </a:endParaRPr>
                    </a:p>
                  </a:txBody>
                  <a:tcPr>
                    <a:solidFill>
                      <a:schemeClr val="bg1">
                        <a:lumMod val="85000"/>
                      </a:schemeClr>
                    </a:solidFill>
                  </a:tcPr>
                </a:tc>
                <a:tc>
                  <a:txBody>
                    <a:bodyPr/>
                    <a:lstStyle/>
                    <a:p>
                      <a:pPr algn="ctr"/>
                      <a:r>
                        <a:rPr lang="en-US" b="1" dirty="0" smtClean="0">
                          <a:solidFill>
                            <a:srgbClr val="000000"/>
                          </a:solidFill>
                        </a:rPr>
                        <a:t>19220</a:t>
                      </a:r>
                      <a:endParaRPr lang="en-US" b="1" dirty="0">
                        <a:solidFill>
                          <a:srgbClr val="000000"/>
                        </a:solidFill>
                      </a:endParaRPr>
                    </a:p>
                  </a:txBody>
                  <a:tcPr>
                    <a:solidFill>
                      <a:schemeClr val="bg1">
                        <a:lumMod val="85000"/>
                      </a:schemeClr>
                    </a:solidFill>
                  </a:tcPr>
                </a:tc>
              </a:tr>
              <a:tr h="370840">
                <a:tc>
                  <a:txBody>
                    <a:bodyPr/>
                    <a:lstStyle/>
                    <a:p>
                      <a:pPr algn="ctr"/>
                      <a:r>
                        <a:rPr lang="en-US" b="1" dirty="0" smtClean="0">
                          <a:solidFill>
                            <a:srgbClr val="000000"/>
                          </a:solidFill>
                        </a:rPr>
                        <a:t>Total Injured</a:t>
                      </a:r>
                      <a:endParaRPr lang="en-US" b="1" dirty="0">
                        <a:solidFill>
                          <a:srgbClr val="000000"/>
                        </a:solidFill>
                      </a:endParaRPr>
                    </a:p>
                  </a:txBody>
                  <a:tcPr>
                    <a:solidFill>
                      <a:schemeClr val="bg1">
                        <a:lumMod val="95000"/>
                      </a:schemeClr>
                    </a:solidFill>
                  </a:tcPr>
                </a:tc>
                <a:tc>
                  <a:txBody>
                    <a:bodyPr/>
                    <a:lstStyle/>
                    <a:p>
                      <a:pPr algn="ctr"/>
                      <a:r>
                        <a:rPr lang="en-US" b="1" dirty="0" smtClean="0">
                          <a:solidFill>
                            <a:srgbClr val="000000"/>
                          </a:solidFill>
                        </a:rPr>
                        <a:t>921</a:t>
                      </a:r>
                      <a:endParaRPr lang="en-US" b="1" dirty="0">
                        <a:solidFill>
                          <a:srgbClr val="000000"/>
                        </a:solidFill>
                      </a:endParaRPr>
                    </a:p>
                  </a:txBody>
                  <a:tcPr>
                    <a:solidFill>
                      <a:schemeClr val="bg1">
                        <a:lumMod val="95000"/>
                      </a:schemeClr>
                    </a:solidFill>
                  </a:tcPr>
                </a:tc>
              </a:tr>
              <a:tr h="370840">
                <a:tc>
                  <a:txBody>
                    <a:bodyPr/>
                    <a:lstStyle/>
                    <a:p>
                      <a:pPr algn="ctr"/>
                      <a:r>
                        <a:rPr lang="en-US" b="1" dirty="0" smtClean="0">
                          <a:solidFill>
                            <a:srgbClr val="000000"/>
                          </a:solidFill>
                        </a:rPr>
                        <a:t>Total Fatalities</a:t>
                      </a:r>
                      <a:endParaRPr lang="en-US" b="1" dirty="0">
                        <a:solidFill>
                          <a:srgbClr val="000000"/>
                        </a:solidFill>
                      </a:endParaRPr>
                    </a:p>
                  </a:txBody>
                  <a:tcPr>
                    <a:solidFill>
                      <a:schemeClr val="bg1">
                        <a:lumMod val="85000"/>
                      </a:schemeClr>
                    </a:solidFill>
                  </a:tcPr>
                </a:tc>
                <a:tc>
                  <a:txBody>
                    <a:bodyPr/>
                    <a:lstStyle/>
                    <a:p>
                      <a:pPr algn="ctr"/>
                      <a:r>
                        <a:rPr lang="en-US" b="1" dirty="0" smtClean="0">
                          <a:solidFill>
                            <a:srgbClr val="000000"/>
                          </a:solidFill>
                        </a:rPr>
                        <a:t>28</a:t>
                      </a:r>
                      <a:endParaRPr lang="en-US" b="1" dirty="0">
                        <a:solidFill>
                          <a:srgbClr val="000000"/>
                        </a:solidFill>
                      </a:endParaRPr>
                    </a:p>
                  </a:txBody>
                  <a:tcPr>
                    <a:solidFill>
                      <a:schemeClr val="bg1">
                        <a:lumMod val="85000"/>
                      </a:schemeClr>
                    </a:solidFill>
                  </a:tcPr>
                </a:tc>
              </a:tr>
              <a:tr h="640080">
                <a:tc>
                  <a:txBody>
                    <a:bodyPr/>
                    <a:lstStyle/>
                    <a:p>
                      <a:pPr algn="ctr"/>
                      <a:r>
                        <a:rPr lang="en-US" b="1" dirty="0" smtClean="0">
                          <a:solidFill>
                            <a:srgbClr val="000000"/>
                          </a:solidFill>
                        </a:rPr>
                        <a:t>Total Seeking Shelter</a:t>
                      </a:r>
                      <a:endParaRPr lang="en-US" b="1" dirty="0">
                        <a:solidFill>
                          <a:srgbClr val="000000"/>
                        </a:solidFill>
                      </a:endParaRPr>
                    </a:p>
                  </a:txBody>
                  <a:tcPr>
                    <a:solidFill>
                      <a:schemeClr val="bg1">
                        <a:lumMod val="95000"/>
                      </a:schemeClr>
                    </a:solidFill>
                  </a:tcPr>
                </a:tc>
                <a:tc>
                  <a:txBody>
                    <a:bodyPr/>
                    <a:lstStyle/>
                    <a:p>
                      <a:pPr algn="ctr"/>
                      <a:r>
                        <a:rPr lang="en-US" b="1" dirty="0" smtClean="0">
                          <a:solidFill>
                            <a:srgbClr val="000000"/>
                          </a:solidFill>
                        </a:rPr>
                        <a:t>56,094</a:t>
                      </a:r>
                      <a:endParaRPr lang="en-US" b="1" dirty="0">
                        <a:solidFill>
                          <a:srgbClr val="000000"/>
                        </a:solidFill>
                      </a:endParaRPr>
                    </a:p>
                  </a:txBody>
                  <a:tcPr>
                    <a:solidFill>
                      <a:schemeClr val="bg1">
                        <a:lumMod val="95000"/>
                      </a:schemeClr>
                    </a:solidFill>
                  </a:tcPr>
                </a:tc>
              </a:tr>
              <a:tr h="640080">
                <a:tc>
                  <a:txBody>
                    <a:bodyPr/>
                    <a:lstStyle/>
                    <a:p>
                      <a:pPr algn="ctr"/>
                      <a:r>
                        <a:rPr lang="en-US" b="1" dirty="0" smtClean="0">
                          <a:solidFill>
                            <a:srgbClr val="000000"/>
                          </a:solidFill>
                        </a:rPr>
                        <a:t>Total Without Power</a:t>
                      </a:r>
                      <a:endParaRPr lang="en-US" b="1" dirty="0">
                        <a:solidFill>
                          <a:srgbClr val="000000"/>
                        </a:solidFill>
                      </a:endParaRPr>
                    </a:p>
                  </a:txBody>
                  <a:tcPr>
                    <a:solidFill>
                      <a:schemeClr val="bg1">
                        <a:lumMod val="85000"/>
                      </a:schemeClr>
                    </a:solidFill>
                  </a:tcPr>
                </a:tc>
                <a:tc>
                  <a:txBody>
                    <a:bodyPr/>
                    <a:lstStyle/>
                    <a:p>
                      <a:pPr algn="ctr"/>
                      <a:r>
                        <a:rPr lang="en-US" b="1" dirty="0" smtClean="0">
                          <a:solidFill>
                            <a:srgbClr val="000000"/>
                          </a:solidFill>
                        </a:rPr>
                        <a:t>68,412</a:t>
                      </a:r>
                      <a:endParaRPr lang="en-US" b="1" dirty="0">
                        <a:solidFill>
                          <a:srgbClr val="000000"/>
                        </a:solidFill>
                      </a:endParaRPr>
                    </a:p>
                  </a:txBody>
                  <a:tcPr>
                    <a:solidFill>
                      <a:schemeClr val="bg1">
                        <a:lumMod val="85000"/>
                      </a:schemeClr>
                    </a:solidFill>
                  </a:tcPr>
                </a:tc>
              </a:tr>
              <a:tr h="640080">
                <a:tc>
                  <a:txBody>
                    <a:bodyPr/>
                    <a:lstStyle/>
                    <a:p>
                      <a:pPr algn="ctr"/>
                      <a:r>
                        <a:rPr lang="en-US" b="1" dirty="0" smtClean="0">
                          <a:solidFill>
                            <a:srgbClr val="000000"/>
                          </a:solidFill>
                        </a:rPr>
                        <a:t>Total Without Water</a:t>
                      </a:r>
                      <a:endParaRPr lang="en-US" b="1" dirty="0">
                        <a:solidFill>
                          <a:srgbClr val="000000"/>
                        </a:solidFill>
                      </a:endParaRPr>
                    </a:p>
                  </a:txBody>
                  <a:tcPr>
                    <a:solidFill>
                      <a:schemeClr val="bg1">
                        <a:lumMod val="95000"/>
                      </a:schemeClr>
                    </a:solidFill>
                  </a:tcPr>
                </a:tc>
                <a:tc>
                  <a:txBody>
                    <a:bodyPr/>
                    <a:lstStyle/>
                    <a:p>
                      <a:pPr algn="ctr"/>
                      <a:r>
                        <a:rPr lang="en-US" b="1" dirty="0" smtClean="0">
                          <a:solidFill>
                            <a:srgbClr val="000000"/>
                          </a:solidFill>
                        </a:rPr>
                        <a:t>No</a:t>
                      </a:r>
                      <a:r>
                        <a:rPr lang="en-US" b="1" baseline="0" dirty="0" smtClean="0">
                          <a:solidFill>
                            <a:srgbClr val="000000"/>
                          </a:solidFill>
                        </a:rPr>
                        <a:t> water outages</a:t>
                      </a:r>
                      <a:endParaRPr lang="en-US" b="1" dirty="0">
                        <a:solidFill>
                          <a:srgbClr val="000000"/>
                        </a:solidFill>
                      </a:endParaRPr>
                    </a:p>
                  </a:txBody>
                  <a:tcPr>
                    <a:solidFill>
                      <a:schemeClr val="bg1">
                        <a:lumMod val="95000"/>
                      </a:schemeClr>
                    </a:solidFill>
                  </a:tcPr>
                </a:tc>
              </a:tr>
            </a:tbl>
          </a:graphicData>
        </a:graphic>
      </p:graphicFrame>
      <p:sp>
        <p:nvSpPr>
          <p:cNvPr id="5" name="Subtitle 2"/>
          <p:cNvSpPr txBox="1">
            <a:spLocks/>
          </p:cNvSpPr>
          <p:nvPr/>
        </p:nvSpPr>
        <p:spPr>
          <a:xfrm>
            <a:off x="1676400" y="5448300"/>
            <a:ext cx="5562600" cy="685800"/>
          </a:xfrm>
          <a:prstGeom prst="rect">
            <a:avLst/>
          </a:prstGeom>
        </p:spPr>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dirty="0" smtClean="0"/>
              <a:t>Note: temporary housing and shelters are available within the county</a:t>
            </a:r>
            <a:endParaRPr lang="en-US" dirty="0"/>
          </a:p>
        </p:txBody>
      </p:sp>
    </p:spTree>
    <p:extLst>
      <p:ext uri="{BB962C8B-B14F-4D97-AF65-F5344CB8AC3E}">
        <p14:creationId xmlns:p14="http://schemas.microsoft.com/office/powerpoint/2010/main" val="2454856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620000" cy="1143000"/>
          </a:xfrm>
        </p:spPr>
        <p:txBody>
          <a:bodyPr/>
          <a:lstStyle/>
          <a:p>
            <a:pPr algn="ctr"/>
            <a:r>
              <a:rPr lang="en-US" dirty="0" smtClean="0">
                <a:solidFill>
                  <a:schemeClr val="bg1"/>
                </a:solidFill>
              </a:rPr>
              <a:t>Building Damage</a:t>
            </a: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9206223"/>
              </p:ext>
            </p:extLst>
          </p:nvPr>
        </p:nvGraphicFramePr>
        <p:xfrm>
          <a:off x="1905000" y="1447800"/>
          <a:ext cx="5334000" cy="3733799"/>
        </p:xfrm>
        <a:graphic>
          <a:graphicData uri="http://schemas.openxmlformats.org/drawingml/2006/table">
            <a:tbl>
              <a:tblPr firstRow="1" bandRow="1">
                <a:tableStyleId>{5C22544A-7EE6-4342-B048-85BDC9FD1C3A}</a:tableStyleId>
              </a:tblPr>
              <a:tblGrid>
                <a:gridCol w="2667000"/>
                <a:gridCol w="2667000"/>
              </a:tblGrid>
              <a:tr h="577473">
                <a:tc gridSpan="2">
                  <a:txBody>
                    <a:bodyPr/>
                    <a:lstStyle/>
                    <a:p>
                      <a:pPr algn="ctr"/>
                      <a:r>
                        <a:rPr lang="en-US" dirty="0" smtClean="0">
                          <a:solidFill>
                            <a:schemeClr val="tx1"/>
                          </a:solidFill>
                        </a:rPr>
                        <a:t>Breakdown of Damage</a:t>
                      </a:r>
                      <a:endParaRPr lang="en-US" dirty="0">
                        <a:solidFill>
                          <a:schemeClr val="tx1"/>
                        </a:solidFill>
                      </a:endParaRPr>
                    </a:p>
                  </a:txBody>
                  <a:tcPr/>
                </a:tc>
                <a:tc hMerge="1">
                  <a:txBody>
                    <a:bodyPr/>
                    <a:lstStyle/>
                    <a:p>
                      <a:endParaRPr lang="en-US" dirty="0"/>
                    </a:p>
                  </a:txBody>
                  <a:tcPr/>
                </a:tc>
              </a:tr>
              <a:tr h="577473">
                <a:tc>
                  <a:txBody>
                    <a:bodyPr/>
                    <a:lstStyle/>
                    <a:p>
                      <a:pPr algn="ctr"/>
                      <a:r>
                        <a:rPr lang="en-US" b="1" dirty="0" smtClean="0">
                          <a:solidFill>
                            <a:srgbClr val="000000"/>
                          </a:solidFill>
                        </a:rPr>
                        <a:t>Residential</a:t>
                      </a:r>
                      <a:endParaRPr lang="en-US" b="1" dirty="0">
                        <a:solidFill>
                          <a:srgbClr val="000000"/>
                        </a:solidFill>
                      </a:endParaRPr>
                    </a:p>
                  </a:txBody>
                  <a:tcPr>
                    <a:solidFill>
                      <a:schemeClr val="bg1">
                        <a:lumMod val="85000"/>
                      </a:schemeClr>
                    </a:solidFill>
                  </a:tcPr>
                </a:tc>
                <a:tc>
                  <a:txBody>
                    <a:bodyPr/>
                    <a:lstStyle/>
                    <a:p>
                      <a:pPr algn="ctr"/>
                      <a:r>
                        <a:rPr lang="en-US" b="1" dirty="0" smtClean="0">
                          <a:solidFill>
                            <a:srgbClr val="000000"/>
                          </a:solidFill>
                        </a:rPr>
                        <a:t>6,200</a:t>
                      </a:r>
                      <a:endParaRPr lang="en-US" b="1" dirty="0">
                        <a:solidFill>
                          <a:srgbClr val="000000"/>
                        </a:solidFill>
                      </a:endParaRPr>
                    </a:p>
                  </a:txBody>
                  <a:tcPr>
                    <a:solidFill>
                      <a:schemeClr val="bg1">
                        <a:lumMod val="85000"/>
                      </a:schemeClr>
                    </a:solidFill>
                  </a:tcPr>
                </a:tc>
              </a:tr>
              <a:tr h="577473">
                <a:tc>
                  <a:txBody>
                    <a:bodyPr/>
                    <a:lstStyle/>
                    <a:p>
                      <a:pPr algn="ctr"/>
                      <a:r>
                        <a:rPr lang="en-US" b="1" dirty="0" smtClean="0">
                          <a:solidFill>
                            <a:srgbClr val="000000"/>
                          </a:solidFill>
                        </a:rPr>
                        <a:t>Other Residential</a:t>
                      </a:r>
                      <a:endParaRPr lang="en-US" b="1" dirty="0">
                        <a:solidFill>
                          <a:srgbClr val="000000"/>
                        </a:solidFill>
                      </a:endParaRPr>
                    </a:p>
                  </a:txBody>
                  <a:tcPr>
                    <a:solidFill>
                      <a:schemeClr val="bg1">
                        <a:lumMod val="85000"/>
                      </a:schemeClr>
                    </a:solidFill>
                  </a:tcPr>
                </a:tc>
                <a:tc>
                  <a:txBody>
                    <a:bodyPr/>
                    <a:lstStyle/>
                    <a:p>
                      <a:pPr algn="ctr"/>
                      <a:r>
                        <a:rPr lang="en-US" b="1" dirty="0" smtClean="0">
                          <a:solidFill>
                            <a:srgbClr val="000000"/>
                          </a:solidFill>
                        </a:rPr>
                        <a:t>12,100</a:t>
                      </a:r>
                      <a:endParaRPr lang="en-US" b="1" dirty="0">
                        <a:solidFill>
                          <a:srgbClr val="000000"/>
                        </a:solidFill>
                      </a:endParaRPr>
                    </a:p>
                  </a:txBody>
                  <a:tcPr>
                    <a:solidFill>
                      <a:schemeClr val="bg1">
                        <a:lumMod val="85000"/>
                      </a:schemeClr>
                    </a:solidFill>
                  </a:tcPr>
                </a:tc>
              </a:tr>
              <a:tr h="1423907">
                <a:tc>
                  <a:txBody>
                    <a:bodyPr/>
                    <a:lstStyle/>
                    <a:p>
                      <a:pPr algn="ctr"/>
                      <a:r>
                        <a:rPr lang="en-US" b="1" dirty="0" smtClean="0">
                          <a:solidFill>
                            <a:srgbClr val="000000"/>
                          </a:solidFill>
                        </a:rPr>
                        <a:t>Commercial, Industrial and Other</a:t>
                      </a:r>
                      <a:endParaRPr lang="en-US" b="1" dirty="0">
                        <a:solidFill>
                          <a:srgbClr val="000000"/>
                        </a:solidFill>
                      </a:endParaRPr>
                    </a:p>
                  </a:txBody>
                  <a:tcPr>
                    <a:solidFill>
                      <a:schemeClr val="bg1">
                        <a:lumMod val="95000"/>
                      </a:schemeClr>
                    </a:solidFill>
                  </a:tcPr>
                </a:tc>
                <a:tc>
                  <a:txBody>
                    <a:bodyPr/>
                    <a:lstStyle/>
                    <a:p>
                      <a:pPr algn="ctr"/>
                      <a:r>
                        <a:rPr lang="en-US" b="1" dirty="0" smtClean="0">
                          <a:solidFill>
                            <a:srgbClr val="000000"/>
                          </a:solidFill>
                        </a:rPr>
                        <a:t>920</a:t>
                      </a:r>
                      <a:endParaRPr lang="en-US" b="1" dirty="0">
                        <a:solidFill>
                          <a:srgbClr val="000000"/>
                        </a:solidFill>
                      </a:endParaRPr>
                    </a:p>
                  </a:txBody>
                  <a:tcPr>
                    <a:solidFill>
                      <a:schemeClr val="bg1">
                        <a:lumMod val="95000"/>
                      </a:schemeClr>
                    </a:solidFill>
                  </a:tcPr>
                </a:tc>
              </a:tr>
              <a:tr h="577473">
                <a:tc>
                  <a:txBody>
                    <a:bodyPr/>
                    <a:lstStyle/>
                    <a:p>
                      <a:pPr algn="ctr"/>
                      <a:r>
                        <a:rPr lang="en-US" b="1" dirty="0" smtClean="0">
                          <a:solidFill>
                            <a:srgbClr val="000000"/>
                          </a:solidFill>
                        </a:rPr>
                        <a:t>Total</a:t>
                      </a:r>
                      <a:endParaRPr lang="en-US" b="1" dirty="0">
                        <a:solidFill>
                          <a:srgbClr val="000000"/>
                        </a:solidFill>
                      </a:endParaRPr>
                    </a:p>
                  </a:txBody>
                  <a:tcPr>
                    <a:solidFill>
                      <a:schemeClr val="bg1">
                        <a:lumMod val="85000"/>
                      </a:schemeClr>
                    </a:solidFill>
                  </a:tcPr>
                </a:tc>
                <a:tc>
                  <a:txBody>
                    <a:bodyPr/>
                    <a:lstStyle/>
                    <a:p>
                      <a:pPr algn="ctr"/>
                      <a:r>
                        <a:rPr lang="en-US" b="1" dirty="0" smtClean="0">
                          <a:solidFill>
                            <a:srgbClr val="000000"/>
                          </a:solidFill>
                        </a:rPr>
                        <a:t>19,220</a:t>
                      </a:r>
                      <a:endParaRPr lang="en-US" b="1" dirty="0">
                        <a:solidFill>
                          <a:srgbClr val="000000"/>
                        </a:solidFill>
                      </a:endParaRPr>
                    </a:p>
                  </a:txBody>
                  <a:tcPr>
                    <a:solidFill>
                      <a:schemeClr val="bg1">
                        <a:lumMod val="85000"/>
                      </a:schemeClr>
                    </a:solidFill>
                  </a:tcPr>
                </a:tc>
              </a:tr>
            </a:tbl>
          </a:graphicData>
        </a:graphic>
      </p:graphicFrame>
    </p:spTree>
    <p:extLst>
      <p:ext uri="{BB962C8B-B14F-4D97-AF65-F5344CB8AC3E}">
        <p14:creationId xmlns:p14="http://schemas.microsoft.com/office/powerpoint/2010/main" val="4076326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620000" cy="1143000"/>
          </a:xfrm>
        </p:spPr>
        <p:txBody>
          <a:bodyPr/>
          <a:lstStyle/>
          <a:p>
            <a:r>
              <a:rPr lang="en-US" dirty="0" smtClean="0">
                <a:solidFill>
                  <a:schemeClr val="bg1"/>
                </a:solidFill>
              </a:rPr>
              <a:t>Total Number of Injured </a:t>
            </a: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3203635"/>
              </p:ext>
            </p:extLst>
          </p:nvPr>
        </p:nvGraphicFramePr>
        <p:xfrm>
          <a:off x="990600" y="1828800"/>
          <a:ext cx="3276600" cy="3459481"/>
        </p:xfrm>
        <a:graphic>
          <a:graphicData uri="http://schemas.openxmlformats.org/drawingml/2006/table">
            <a:tbl>
              <a:tblPr firstRow="1" bandRow="1">
                <a:tableStyleId>{5C22544A-7EE6-4342-B048-85BDC9FD1C3A}</a:tableStyleId>
              </a:tblPr>
              <a:tblGrid>
                <a:gridCol w="1638300"/>
                <a:gridCol w="1638300"/>
              </a:tblGrid>
              <a:tr h="477170">
                <a:tc gridSpan="2">
                  <a:txBody>
                    <a:bodyPr/>
                    <a:lstStyle/>
                    <a:p>
                      <a:pPr algn="ctr"/>
                      <a:r>
                        <a:rPr lang="en-US" dirty="0" smtClean="0">
                          <a:solidFill>
                            <a:schemeClr val="tx1"/>
                          </a:solidFill>
                        </a:rPr>
                        <a:t>Breakdown of Injuries</a:t>
                      </a:r>
                      <a:endParaRPr lang="en-US" dirty="0">
                        <a:solidFill>
                          <a:schemeClr val="tx1"/>
                        </a:solidFill>
                      </a:endParaRPr>
                    </a:p>
                  </a:txBody>
                  <a:tcPr/>
                </a:tc>
                <a:tc hMerge="1">
                  <a:txBody>
                    <a:bodyPr/>
                    <a:lstStyle/>
                    <a:p>
                      <a:endParaRPr lang="en-US" dirty="0"/>
                    </a:p>
                  </a:txBody>
                  <a:tcPr/>
                </a:tc>
              </a:tr>
              <a:tr h="835047">
                <a:tc>
                  <a:txBody>
                    <a:bodyPr/>
                    <a:lstStyle/>
                    <a:p>
                      <a:pPr algn="ctr"/>
                      <a:r>
                        <a:rPr lang="en-US" b="1" dirty="0" smtClean="0">
                          <a:solidFill>
                            <a:srgbClr val="000000"/>
                          </a:solidFill>
                        </a:rPr>
                        <a:t>Medical Aid Needed</a:t>
                      </a:r>
                      <a:endParaRPr lang="en-US" b="1" dirty="0">
                        <a:solidFill>
                          <a:srgbClr val="000000"/>
                        </a:solidFill>
                      </a:endParaRPr>
                    </a:p>
                  </a:txBody>
                  <a:tcPr>
                    <a:solidFill>
                      <a:schemeClr val="bg1">
                        <a:lumMod val="85000"/>
                      </a:schemeClr>
                    </a:solidFill>
                  </a:tcPr>
                </a:tc>
                <a:tc>
                  <a:txBody>
                    <a:bodyPr/>
                    <a:lstStyle/>
                    <a:p>
                      <a:pPr algn="ctr"/>
                      <a:r>
                        <a:rPr lang="en-US" b="1" dirty="0" smtClean="0">
                          <a:solidFill>
                            <a:srgbClr val="000000"/>
                          </a:solidFill>
                        </a:rPr>
                        <a:t>726</a:t>
                      </a:r>
                      <a:endParaRPr lang="en-US" b="1" dirty="0">
                        <a:solidFill>
                          <a:srgbClr val="000000"/>
                        </a:solidFill>
                      </a:endParaRPr>
                    </a:p>
                  </a:txBody>
                  <a:tcPr>
                    <a:solidFill>
                      <a:schemeClr val="bg1">
                        <a:lumMod val="85000"/>
                      </a:schemeClr>
                    </a:solidFill>
                  </a:tcPr>
                </a:tc>
              </a:tr>
              <a:tr h="835047">
                <a:tc>
                  <a:txBody>
                    <a:bodyPr/>
                    <a:lstStyle/>
                    <a:p>
                      <a:pPr algn="ctr"/>
                      <a:r>
                        <a:rPr lang="en-US" b="1" dirty="0" smtClean="0">
                          <a:solidFill>
                            <a:srgbClr val="000000"/>
                          </a:solidFill>
                        </a:rPr>
                        <a:t>Hospital Care Needed</a:t>
                      </a:r>
                      <a:endParaRPr lang="en-US" b="1" dirty="0">
                        <a:solidFill>
                          <a:srgbClr val="000000"/>
                        </a:solidFill>
                      </a:endParaRPr>
                    </a:p>
                  </a:txBody>
                  <a:tcPr>
                    <a:solidFill>
                      <a:schemeClr val="bg1">
                        <a:lumMod val="95000"/>
                      </a:schemeClr>
                    </a:solidFill>
                  </a:tcPr>
                </a:tc>
                <a:tc>
                  <a:txBody>
                    <a:bodyPr/>
                    <a:lstStyle/>
                    <a:p>
                      <a:pPr algn="ctr"/>
                      <a:r>
                        <a:rPr lang="en-US" b="1" dirty="0" smtClean="0">
                          <a:solidFill>
                            <a:srgbClr val="000000"/>
                          </a:solidFill>
                        </a:rPr>
                        <a:t>179</a:t>
                      </a:r>
                      <a:endParaRPr lang="en-US" b="1" dirty="0">
                        <a:solidFill>
                          <a:srgbClr val="000000"/>
                        </a:solidFill>
                      </a:endParaRPr>
                    </a:p>
                  </a:txBody>
                  <a:tcPr>
                    <a:solidFill>
                      <a:schemeClr val="bg1">
                        <a:lumMod val="95000"/>
                      </a:schemeClr>
                    </a:solidFill>
                  </a:tcPr>
                </a:tc>
              </a:tr>
              <a:tr h="835047">
                <a:tc>
                  <a:txBody>
                    <a:bodyPr/>
                    <a:lstStyle/>
                    <a:p>
                      <a:pPr algn="ctr"/>
                      <a:r>
                        <a:rPr lang="en-US" b="1" dirty="0" smtClean="0">
                          <a:solidFill>
                            <a:srgbClr val="000000"/>
                          </a:solidFill>
                        </a:rPr>
                        <a:t>Life Threatening</a:t>
                      </a:r>
                      <a:endParaRPr lang="en-US" b="1" dirty="0">
                        <a:solidFill>
                          <a:srgbClr val="000000"/>
                        </a:solidFill>
                      </a:endParaRPr>
                    </a:p>
                  </a:txBody>
                  <a:tcPr>
                    <a:solidFill>
                      <a:schemeClr val="bg1">
                        <a:lumMod val="85000"/>
                      </a:schemeClr>
                    </a:solidFill>
                  </a:tcPr>
                </a:tc>
                <a:tc>
                  <a:txBody>
                    <a:bodyPr/>
                    <a:lstStyle/>
                    <a:p>
                      <a:pPr algn="ctr"/>
                      <a:r>
                        <a:rPr lang="en-US" b="1" dirty="0" smtClean="0">
                          <a:solidFill>
                            <a:srgbClr val="000000"/>
                          </a:solidFill>
                        </a:rPr>
                        <a:t>16</a:t>
                      </a:r>
                      <a:endParaRPr lang="en-US" b="1" dirty="0">
                        <a:solidFill>
                          <a:srgbClr val="000000"/>
                        </a:solidFill>
                      </a:endParaRPr>
                    </a:p>
                  </a:txBody>
                  <a:tcPr>
                    <a:solidFill>
                      <a:schemeClr val="bg1">
                        <a:lumMod val="85000"/>
                      </a:schemeClr>
                    </a:solidFill>
                  </a:tcPr>
                </a:tc>
              </a:tr>
              <a:tr h="477170">
                <a:tc>
                  <a:txBody>
                    <a:bodyPr/>
                    <a:lstStyle/>
                    <a:p>
                      <a:pPr algn="ctr"/>
                      <a:r>
                        <a:rPr lang="en-US" b="1" dirty="0" smtClean="0">
                          <a:solidFill>
                            <a:srgbClr val="000000"/>
                          </a:solidFill>
                        </a:rPr>
                        <a:t>Total</a:t>
                      </a:r>
                      <a:endParaRPr lang="en-US" b="1" dirty="0">
                        <a:solidFill>
                          <a:srgbClr val="000000"/>
                        </a:solidFill>
                      </a:endParaRPr>
                    </a:p>
                  </a:txBody>
                  <a:tcPr>
                    <a:solidFill>
                      <a:schemeClr val="bg1">
                        <a:lumMod val="95000"/>
                      </a:schemeClr>
                    </a:solidFill>
                  </a:tcPr>
                </a:tc>
                <a:tc>
                  <a:txBody>
                    <a:bodyPr/>
                    <a:lstStyle/>
                    <a:p>
                      <a:pPr algn="ctr"/>
                      <a:r>
                        <a:rPr lang="en-US" b="1" dirty="0" smtClean="0">
                          <a:solidFill>
                            <a:srgbClr val="000000"/>
                          </a:solidFill>
                        </a:rPr>
                        <a:t>921</a:t>
                      </a:r>
                      <a:endParaRPr lang="en-US" b="1" dirty="0">
                        <a:solidFill>
                          <a:srgbClr val="000000"/>
                        </a:solidFill>
                      </a:endParaRPr>
                    </a:p>
                  </a:txBody>
                  <a:tcPr>
                    <a:solidFill>
                      <a:schemeClr val="bg1">
                        <a:lumMod val="95000"/>
                      </a:schemeClr>
                    </a:solidFill>
                  </a:tcPr>
                </a:tc>
              </a:tr>
            </a:tbl>
          </a:graphicData>
        </a:graphic>
      </p:graphicFrame>
      <p:pic>
        <p:nvPicPr>
          <p:cNvPr id="1026" name="Picture 2" descr="O:\JPG\Earthquake\CAPSTONE14\Injuries_1031201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572"/>
          <a:stretch/>
        </p:blipFill>
        <p:spPr bwMode="auto">
          <a:xfrm>
            <a:off x="4402873" y="1295400"/>
            <a:ext cx="3928341"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777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829" y="0"/>
            <a:ext cx="7620000" cy="1143000"/>
          </a:xfrm>
        </p:spPr>
        <p:txBody>
          <a:bodyPr/>
          <a:lstStyle/>
          <a:p>
            <a:r>
              <a:rPr lang="en-US" dirty="0" smtClean="0">
                <a:solidFill>
                  <a:schemeClr val="bg1"/>
                </a:solidFill>
              </a:rPr>
              <a:t>Total Number of Fatalities</a:t>
            </a: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7131439"/>
              </p:ext>
            </p:extLst>
          </p:nvPr>
        </p:nvGraphicFramePr>
        <p:xfrm>
          <a:off x="990600" y="1600200"/>
          <a:ext cx="2971800" cy="731520"/>
        </p:xfrm>
        <a:graphic>
          <a:graphicData uri="http://schemas.openxmlformats.org/drawingml/2006/table">
            <a:tbl>
              <a:tblPr firstRow="1" bandRow="1">
                <a:tableStyleId>{5C22544A-7EE6-4342-B048-85BDC9FD1C3A}</a:tableStyleId>
              </a:tblPr>
              <a:tblGrid>
                <a:gridCol w="1485900"/>
                <a:gridCol w="1485900"/>
              </a:tblGrid>
              <a:tr h="142240">
                <a:tc gridSpan="2">
                  <a:txBody>
                    <a:bodyPr/>
                    <a:lstStyle/>
                    <a:p>
                      <a:pPr algn="ctr"/>
                      <a:r>
                        <a:rPr lang="en-US" dirty="0" smtClean="0">
                          <a:solidFill>
                            <a:schemeClr val="tx1"/>
                          </a:solidFill>
                        </a:rPr>
                        <a:t>Fatalities</a:t>
                      </a:r>
                      <a:endParaRPr lang="en-US" dirty="0">
                        <a:solidFill>
                          <a:schemeClr val="tx1"/>
                        </a:solidFill>
                      </a:endParaRPr>
                    </a:p>
                  </a:txBody>
                  <a:tcPr/>
                </a:tc>
                <a:tc hMerge="1">
                  <a:txBody>
                    <a:bodyPr/>
                    <a:lstStyle/>
                    <a:p>
                      <a:endParaRPr lang="en-US" dirty="0"/>
                    </a:p>
                  </a:txBody>
                  <a:tcPr/>
                </a:tc>
              </a:tr>
              <a:tr h="142240">
                <a:tc>
                  <a:txBody>
                    <a:bodyPr/>
                    <a:lstStyle/>
                    <a:p>
                      <a:pPr algn="ctr"/>
                      <a:r>
                        <a:rPr lang="en-US" b="1" dirty="0" smtClean="0">
                          <a:solidFill>
                            <a:srgbClr val="000000"/>
                          </a:solidFill>
                        </a:rPr>
                        <a:t>Total</a:t>
                      </a:r>
                      <a:endParaRPr lang="en-US" b="1" dirty="0">
                        <a:solidFill>
                          <a:srgbClr val="000000"/>
                        </a:solidFill>
                      </a:endParaRPr>
                    </a:p>
                  </a:txBody>
                  <a:tcPr>
                    <a:solidFill>
                      <a:schemeClr val="bg1">
                        <a:lumMod val="95000"/>
                      </a:schemeClr>
                    </a:solidFill>
                  </a:tcPr>
                </a:tc>
                <a:tc>
                  <a:txBody>
                    <a:bodyPr/>
                    <a:lstStyle/>
                    <a:p>
                      <a:pPr algn="ctr"/>
                      <a:r>
                        <a:rPr lang="en-US" b="1" dirty="0" smtClean="0">
                          <a:solidFill>
                            <a:srgbClr val="000000"/>
                          </a:solidFill>
                        </a:rPr>
                        <a:t>28</a:t>
                      </a:r>
                      <a:endParaRPr lang="en-US" b="1" dirty="0">
                        <a:solidFill>
                          <a:srgbClr val="000000"/>
                        </a:solidFill>
                      </a:endParaRPr>
                    </a:p>
                  </a:txBody>
                  <a:tcPr>
                    <a:solidFill>
                      <a:schemeClr val="bg1">
                        <a:lumMod val="95000"/>
                      </a:schemeClr>
                    </a:solidFill>
                  </a:tcPr>
                </a:tc>
              </a:tr>
            </a:tbl>
          </a:graphicData>
        </a:graphic>
      </p:graphicFrame>
      <p:pic>
        <p:nvPicPr>
          <p:cNvPr id="2050" name="Picture 2" descr="O:\JPG\Earthquake\CAPSTONE14\FatalityEstimate_1031201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557"/>
          <a:stretch/>
        </p:blipFill>
        <p:spPr bwMode="auto">
          <a:xfrm>
            <a:off x="4419600" y="1447800"/>
            <a:ext cx="3927763"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313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727"/>
            <a:ext cx="7620000" cy="1143000"/>
          </a:xfrm>
        </p:spPr>
        <p:txBody>
          <a:bodyPr/>
          <a:lstStyle/>
          <a:p>
            <a:r>
              <a:rPr lang="en-US" dirty="0">
                <a:solidFill>
                  <a:schemeClr val="bg1"/>
                </a:solidFill>
              </a:rPr>
              <a:t>Shelter Seeking Populations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4322572"/>
              </p:ext>
            </p:extLst>
          </p:nvPr>
        </p:nvGraphicFramePr>
        <p:xfrm>
          <a:off x="1143000" y="1676400"/>
          <a:ext cx="2895600" cy="731520"/>
        </p:xfrm>
        <a:graphic>
          <a:graphicData uri="http://schemas.openxmlformats.org/drawingml/2006/table">
            <a:tbl>
              <a:tblPr firstRow="1" bandRow="1">
                <a:tableStyleId>{5C22544A-7EE6-4342-B048-85BDC9FD1C3A}</a:tableStyleId>
              </a:tblPr>
              <a:tblGrid>
                <a:gridCol w="1447800"/>
                <a:gridCol w="1447800"/>
              </a:tblGrid>
              <a:tr h="0">
                <a:tc gridSpan="2">
                  <a:txBody>
                    <a:bodyPr/>
                    <a:lstStyle/>
                    <a:p>
                      <a:pPr algn="ctr"/>
                      <a:r>
                        <a:rPr lang="en-US" dirty="0" smtClean="0">
                          <a:solidFill>
                            <a:schemeClr val="tx1"/>
                          </a:solidFill>
                        </a:rPr>
                        <a:t>Shelter Seeking</a:t>
                      </a:r>
                      <a:endParaRPr lang="en-US" dirty="0">
                        <a:solidFill>
                          <a:schemeClr val="tx1"/>
                        </a:solidFill>
                      </a:endParaRPr>
                    </a:p>
                  </a:txBody>
                  <a:tcPr/>
                </a:tc>
                <a:tc hMerge="1">
                  <a:txBody>
                    <a:bodyPr/>
                    <a:lstStyle/>
                    <a:p>
                      <a:endParaRPr lang="en-US" dirty="0"/>
                    </a:p>
                  </a:txBody>
                  <a:tcPr/>
                </a:tc>
              </a:tr>
              <a:tr h="0">
                <a:tc>
                  <a:txBody>
                    <a:bodyPr/>
                    <a:lstStyle/>
                    <a:p>
                      <a:pPr algn="ctr"/>
                      <a:r>
                        <a:rPr lang="en-US" b="1" dirty="0" smtClean="0">
                          <a:solidFill>
                            <a:srgbClr val="000000"/>
                          </a:solidFill>
                        </a:rPr>
                        <a:t>Total</a:t>
                      </a:r>
                      <a:endParaRPr lang="en-US" b="1" dirty="0">
                        <a:solidFill>
                          <a:srgbClr val="000000"/>
                        </a:solidFill>
                      </a:endParaRPr>
                    </a:p>
                  </a:txBody>
                  <a:tcPr>
                    <a:solidFill>
                      <a:schemeClr val="bg1">
                        <a:lumMod val="95000"/>
                      </a:schemeClr>
                    </a:solidFill>
                  </a:tcPr>
                </a:tc>
                <a:tc>
                  <a:txBody>
                    <a:bodyPr/>
                    <a:lstStyle/>
                    <a:p>
                      <a:pPr algn="ctr"/>
                      <a:r>
                        <a:rPr lang="en-US" b="1" dirty="0" smtClean="0">
                          <a:solidFill>
                            <a:srgbClr val="000000"/>
                          </a:solidFill>
                        </a:rPr>
                        <a:t>56,094</a:t>
                      </a:r>
                      <a:endParaRPr lang="en-US" b="1" dirty="0">
                        <a:solidFill>
                          <a:srgbClr val="000000"/>
                        </a:solidFill>
                      </a:endParaRPr>
                    </a:p>
                  </a:txBody>
                  <a:tcPr>
                    <a:solidFill>
                      <a:schemeClr val="bg1">
                        <a:lumMod val="95000"/>
                      </a:schemeClr>
                    </a:solidFill>
                  </a:tcPr>
                </a:tc>
              </a:tr>
            </a:tbl>
          </a:graphicData>
        </a:graphic>
      </p:graphicFrame>
      <p:pic>
        <p:nvPicPr>
          <p:cNvPr id="3074" name="Picture 2" descr="O:\JPG\Earthquake\CAPSTONE14\Shelters_1031201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898"/>
          <a:stretch/>
        </p:blipFill>
        <p:spPr bwMode="auto">
          <a:xfrm>
            <a:off x="4419600" y="1582271"/>
            <a:ext cx="3895187" cy="4894729"/>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1038922" y="3048000"/>
            <a:ext cx="3352800" cy="685800"/>
          </a:xfrm>
          <a:prstGeom prst="rect">
            <a:avLst/>
          </a:prstGeom>
        </p:spPr>
        <p:txBody>
          <a:bodyPr vert="horz" lIns="91440" tIns="45720" rIns="91440" bIns="45720" rtlCol="0">
            <a:normAutofit fontScale="700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dirty="0" smtClean="0"/>
              <a:t>Note: temporary housing and shelters are available within the county</a:t>
            </a:r>
            <a:endParaRPr lang="en-US" dirty="0"/>
          </a:p>
        </p:txBody>
      </p:sp>
    </p:spTree>
    <p:extLst>
      <p:ext uri="{BB962C8B-B14F-4D97-AF65-F5344CB8AC3E}">
        <p14:creationId xmlns:p14="http://schemas.microsoft.com/office/powerpoint/2010/main" val="1271614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2040</TotalTime>
  <Words>542</Words>
  <Application>Microsoft Office PowerPoint</Application>
  <PresentationFormat>On-screen Show (4:3)</PresentationFormat>
  <Paragraphs>113</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Alabama Impact Overview</vt:lpstr>
      <vt:lpstr>Standing Priorities</vt:lpstr>
      <vt:lpstr>PowerPoint Presentation</vt:lpstr>
      <vt:lpstr>21 Socially Impacted</vt:lpstr>
      <vt:lpstr>General Impact</vt:lpstr>
      <vt:lpstr>Building Damage</vt:lpstr>
      <vt:lpstr>Total Number of Injured </vt:lpstr>
      <vt:lpstr>Total Number of Fatalities</vt:lpstr>
      <vt:lpstr>Shelter Seeking Populations </vt:lpstr>
      <vt:lpstr>Power Disruptions</vt:lpstr>
      <vt:lpstr>Water System Disruptions</vt:lpstr>
      <vt:lpstr>Immediate Priorities (E+72hrs)</vt:lpstr>
      <vt:lpstr>Planning Metrics </vt:lpstr>
      <vt:lpstr> </vt:lpstr>
    </vt:vector>
  </TitlesOfParts>
  <Company>IEMA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Monken, Jonathon</dc:creator>
  <cp:lastModifiedBy>Monique Smith</cp:lastModifiedBy>
  <cp:revision>60</cp:revision>
  <cp:lastPrinted>2013-10-31T16:33:52Z</cp:lastPrinted>
  <dcterms:created xsi:type="dcterms:W3CDTF">2013-10-10T19:49:02Z</dcterms:created>
  <dcterms:modified xsi:type="dcterms:W3CDTF">2013-11-04T10:57:12Z</dcterms:modified>
</cp:coreProperties>
</file>