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9"/>
  </p:notes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05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F6FF0D-A416-443C-94E2-292EF329A255}" type="datetimeFigureOut">
              <a:rPr lang="en-US" smtClean="0"/>
              <a:pPr/>
              <a:t>11/3/2013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9221ED-58E5-449F-94BD-467FFD84D9B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BE40F-085E-4E9C-9D6E-300EE020ECFF}" type="datetimeFigureOut">
              <a:rPr lang="en-US" smtClean="0"/>
              <a:pPr/>
              <a:t>11/3/2013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6A74F-3F84-4E4F-B931-AED340C0C55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BE40F-085E-4E9C-9D6E-300EE020ECFF}" type="datetimeFigureOut">
              <a:rPr lang="en-US" smtClean="0"/>
              <a:pPr/>
              <a:t>11/3/2013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6A74F-3F84-4E4F-B931-AED340C0C55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BE40F-085E-4E9C-9D6E-300EE020ECFF}" type="datetimeFigureOut">
              <a:rPr lang="en-US" smtClean="0"/>
              <a:pPr/>
              <a:t>11/3/2013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6A74F-3F84-4E4F-B931-AED340C0C55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BE40F-085E-4E9C-9D6E-300EE020ECFF}" type="datetimeFigureOut">
              <a:rPr lang="en-US" smtClean="0"/>
              <a:pPr/>
              <a:t>11/3/2013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6A74F-3F84-4E4F-B931-AED340C0C55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BE40F-085E-4E9C-9D6E-300EE020ECFF}" type="datetimeFigureOut">
              <a:rPr lang="en-US" smtClean="0"/>
              <a:pPr/>
              <a:t>11/3/2013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6A74F-3F84-4E4F-B931-AED340C0C55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BE40F-085E-4E9C-9D6E-300EE020ECFF}" type="datetimeFigureOut">
              <a:rPr lang="en-US" smtClean="0"/>
              <a:pPr/>
              <a:t>11/3/2013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6A74F-3F84-4E4F-B931-AED340C0C55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BE40F-085E-4E9C-9D6E-300EE020ECFF}" type="datetimeFigureOut">
              <a:rPr lang="en-US" smtClean="0"/>
              <a:pPr/>
              <a:t>11/3/2013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6A74F-3F84-4E4F-B931-AED340C0C55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BE40F-085E-4E9C-9D6E-300EE020ECFF}" type="datetimeFigureOut">
              <a:rPr lang="en-US" smtClean="0"/>
              <a:pPr/>
              <a:t>11/3/2013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6A74F-3F84-4E4F-B931-AED340C0C55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BE40F-085E-4E9C-9D6E-300EE020ECFF}" type="datetimeFigureOut">
              <a:rPr lang="en-US" smtClean="0"/>
              <a:pPr/>
              <a:t>11/3/2013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6A74F-3F84-4E4F-B931-AED340C0C55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BE40F-085E-4E9C-9D6E-300EE020ECFF}" type="datetimeFigureOut">
              <a:rPr lang="en-US" smtClean="0"/>
              <a:pPr/>
              <a:t>11/3/2013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6A74F-3F84-4E4F-B931-AED340C0C55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BE40F-085E-4E9C-9D6E-300EE020ECFF}" type="datetimeFigureOut">
              <a:rPr lang="en-US" smtClean="0"/>
              <a:pPr/>
              <a:t>11/3/2013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6A74F-3F84-4E4F-B931-AED340C0C55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CBE40F-085E-4E9C-9D6E-300EE020ECFF}" type="datetimeFigureOut">
              <a:rPr lang="en-US" smtClean="0"/>
              <a:pPr/>
              <a:t>11/3/2013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06A74F-3F84-4E4F-B931-AED340C0C55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ademlogobackg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600200"/>
            <a:ext cx="8686800" cy="4114800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itchFamily="34" charset="0"/>
              </a:rPr>
              <a:t>ARKANSAS</a:t>
            </a:r>
            <a:r>
              <a:rPr lang="en-US" sz="48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itchFamily="34" charset="0"/>
              </a:rPr>
              <a:t/>
            </a:r>
            <a:br>
              <a:rPr lang="en-US" sz="48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itchFamily="34" charset="0"/>
              </a:rPr>
            </a:br>
            <a:r>
              <a:rPr lang="en-US" sz="48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itchFamily="34" charset="0"/>
              </a:rPr>
              <a:t>NEEDS </a:t>
            </a:r>
            <a: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itchFamily="34" charset="0"/>
              </a:rPr>
              <a:t>ASSESSMENT</a:t>
            </a:r>
            <a:b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itchFamily="34" charset="0"/>
              </a:rPr>
            </a:br>
            <a: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itchFamily="34" charset="0"/>
              </a:rPr>
              <a:t/>
            </a:r>
            <a:b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itchFamily="34" charset="0"/>
              </a:rPr>
            </a:b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itchFamily="34" charset="0"/>
              </a:rPr>
              <a:t>David Maxwell</a:t>
            </a:r>
            <a:b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itchFamily="34" charset="0"/>
              </a:rPr>
            </a:b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itchFamily="34" charset="0"/>
              </a:rPr>
              <a:t>Director and State Homeland Security Advisor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438400" y="6096000"/>
            <a:ext cx="533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Capstone 14 RAW II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2" descr="ADE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24800" y="5709514"/>
            <a:ext cx="1114425" cy="1034187"/>
          </a:xfrm>
          <a:prstGeom prst="rect">
            <a:avLst/>
          </a:prstGeom>
          <a:noFill/>
        </p:spPr>
      </p:pic>
      <p:pic>
        <p:nvPicPr>
          <p:cNvPr id="15362" name="Picture 2" descr="http://www.cusec.org/images/stories/capstone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381000"/>
            <a:ext cx="3137644" cy="1066800"/>
          </a:xfrm>
          <a:prstGeom prst="rect">
            <a:avLst/>
          </a:prstGeom>
          <a:noFill/>
        </p:spPr>
      </p:pic>
      <p:cxnSp>
        <p:nvCxnSpPr>
          <p:cNvPr id="9" name="Straight Connector 8"/>
          <p:cNvCxnSpPr/>
          <p:nvPr/>
        </p:nvCxnSpPr>
        <p:spPr>
          <a:xfrm>
            <a:off x="3733800" y="1066800"/>
            <a:ext cx="487680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733800" y="914400"/>
            <a:ext cx="4876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4600" y="6096000"/>
            <a:ext cx="533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Capstone 14 RAW II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2" descr="ADE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24800" y="5709514"/>
            <a:ext cx="1114425" cy="1034187"/>
          </a:xfrm>
          <a:prstGeom prst="rect">
            <a:avLst/>
          </a:prstGeom>
          <a:noFill/>
        </p:spPr>
      </p:pic>
      <p:pic>
        <p:nvPicPr>
          <p:cNvPr id="15362" name="Picture 2" descr="http://www.cusec.org/images/stories/capstone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381000"/>
            <a:ext cx="3137644" cy="1066800"/>
          </a:xfrm>
          <a:prstGeom prst="rect">
            <a:avLst/>
          </a:prstGeom>
          <a:noFill/>
        </p:spPr>
      </p:pic>
      <p:cxnSp>
        <p:nvCxnSpPr>
          <p:cNvPr id="9" name="Straight Connector 8"/>
          <p:cNvCxnSpPr/>
          <p:nvPr/>
        </p:nvCxnSpPr>
        <p:spPr>
          <a:xfrm>
            <a:off x="3733800" y="1066800"/>
            <a:ext cx="487680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733800" y="914400"/>
            <a:ext cx="4876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228599" y="1600200"/>
          <a:ext cx="8686801" cy="2743200"/>
        </p:xfrm>
        <a:graphic>
          <a:graphicData uri="http://schemas.openxmlformats.org/drawingml/2006/table">
            <a:tbl>
              <a:tblPr/>
              <a:tblGrid>
                <a:gridCol w="1905001"/>
                <a:gridCol w="3231542"/>
                <a:gridCol w="3550258"/>
              </a:tblGrid>
              <a:tr h="2286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+mn-lt"/>
                          <a:ea typeface="Calibri"/>
                          <a:cs typeface="Arial" pitchFamily="34" charset="0"/>
                        </a:rPr>
                        <a:t>BASELINE ASSET</a:t>
                      </a:r>
                      <a:endParaRPr lang="en-US" sz="1400" b="1" dirty="0"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+mn-lt"/>
                          <a:ea typeface="Calibri"/>
                          <a:cs typeface="Arial" pitchFamily="34" charset="0"/>
                        </a:rPr>
                        <a:t>WHAT AR ESF’S IDENTIFIED</a:t>
                      </a:r>
                      <a:endParaRPr lang="en-US" sz="1400" b="1" dirty="0"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+mn-lt"/>
                          <a:ea typeface="Calibri"/>
                          <a:cs typeface="Arial" pitchFamily="34" charset="0"/>
                        </a:rPr>
                        <a:t>SHORTFALL</a:t>
                      </a:r>
                      <a:endParaRPr lang="en-US" sz="1400" b="1" dirty="0"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249783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j-lt"/>
                          <a:ea typeface="Calibri"/>
                          <a:cs typeface="Arial" pitchFamily="34" charset="0"/>
                        </a:rPr>
                        <a:t>Search and Rescue </a:t>
                      </a:r>
                      <a:r>
                        <a:rPr lang="en-US" sz="1400" dirty="0" smtClean="0">
                          <a:latin typeface="+mj-lt"/>
                          <a:ea typeface="Calibri"/>
                          <a:cs typeface="Arial" pitchFamily="34" charset="0"/>
                        </a:rPr>
                        <a:t>–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+mj-lt"/>
                          <a:ea typeface="Calibri"/>
                          <a:cs typeface="Arial" pitchFamily="34" charset="0"/>
                        </a:rPr>
                        <a:t>USAR Caliber</a:t>
                      </a:r>
                      <a:r>
                        <a:rPr lang="en-US" sz="1400" dirty="0">
                          <a:latin typeface="+mj-lt"/>
                          <a:ea typeface="Calibri"/>
                          <a:cs typeface="Arial" pitchFamily="34" charset="0"/>
                        </a:rPr>
                        <a:t>, Technical Rescue, Non-technical Rescue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j-lt"/>
                          <a:ea typeface="Calibri"/>
                          <a:cs typeface="Arial" pitchFamily="34" charset="0"/>
                        </a:rPr>
                        <a:t>*Type I USAR Team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j-lt"/>
                          <a:ea typeface="Calibri"/>
                          <a:cs typeface="Arial" pitchFamily="34" charset="0"/>
                        </a:rPr>
                        <a:t>*Type I USAR Support Team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j-lt"/>
                          <a:ea typeface="Calibri"/>
                          <a:cs typeface="Arial" pitchFamily="34" charset="0"/>
                        </a:rPr>
                        <a:t>*Type II USAR Team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j-lt"/>
                          <a:ea typeface="Calibri"/>
                          <a:cs typeface="Arial" pitchFamily="34" charset="0"/>
                        </a:rPr>
                        <a:t>*Type II USAR Support Team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j-lt"/>
                          <a:ea typeface="Calibri"/>
                          <a:cs typeface="Arial" pitchFamily="34" charset="0"/>
                        </a:rPr>
                        <a:t>*Type I Collapsed Structure Search Team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j-lt"/>
                          <a:ea typeface="Calibri"/>
                          <a:cs typeface="Arial" pitchFamily="34" charset="0"/>
                        </a:rPr>
                        <a:t>*Type II Collapsed Structure Search Team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j-lt"/>
                          <a:ea typeface="Calibri"/>
                          <a:cs typeface="Arial" pitchFamily="34" charset="0"/>
                        </a:rPr>
                        <a:t>*Type III Collapsed Structure Search Team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j-lt"/>
                          <a:ea typeface="Calibri"/>
                          <a:cs typeface="Arial" pitchFamily="34" charset="0"/>
                        </a:rPr>
                        <a:t>*Type IV Collapsed Structure Search Team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j-lt"/>
                          <a:ea typeface="Calibri"/>
                          <a:cs typeface="Arial" pitchFamily="34" charset="0"/>
                        </a:rPr>
                        <a:t>*Rotary Wing Aircraft w/ SAR Crew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j-lt"/>
                          <a:ea typeface="Calibri"/>
                          <a:cs typeface="Arial" pitchFamily="34" charset="0"/>
                        </a:rPr>
                        <a:t>*Type I USAR Team - 4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j-lt"/>
                          <a:ea typeface="Calibri"/>
                          <a:cs typeface="Arial" pitchFamily="34" charset="0"/>
                        </a:rPr>
                        <a:t>*Type I USAR Support </a:t>
                      </a:r>
                      <a:r>
                        <a:rPr lang="en-US" sz="1400" dirty="0" smtClean="0">
                          <a:latin typeface="+mj-lt"/>
                          <a:ea typeface="Calibri"/>
                          <a:cs typeface="Arial" pitchFamily="34" charset="0"/>
                        </a:rPr>
                        <a:t>Team - 4</a:t>
                      </a:r>
                      <a:endParaRPr lang="en-US" sz="1400" dirty="0">
                        <a:latin typeface="+mj-lt"/>
                        <a:ea typeface="Calibri"/>
                        <a:cs typeface="Arial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j-lt"/>
                          <a:ea typeface="Calibri"/>
                          <a:cs typeface="Arial" pitchFamily="34" charset="0"/>
                        </a:rPr>
                        <a:t>*Type II USAR </a:t>
                      </a:r>
                      <a:r>
                        <a:rPr lang="en-US" sz="1400" dirty="0" smtClean="0">
                          <a:latin typeface="+mj-lt"/>
                          <a:ea typeface="Calibri"/>
                          <a:cs typeface="Arial" pitchFamily="34" charset="0"/>
                        </a:rPr>
                        <a:t>Team - 4</a:t>
                      </a:r>
                      <a:endParaRPr lang="en-US" sz="1400" dirty="0">
                        <a:latin typeface="+mj-lt"/>
                        <a:ea typeface="Calibri"/>
                        <a:cs typeface="Arial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j-lt"/>
                          <a:ea typeface="Calibri"/>
                          <a:cs typeface="Arial" pitchFamily="34" charset="0"/>
                        </a:rPr>
                        <a:t>*Type II USAR Support </a:t>
                      </a:r>
                      <a:r>
                        <a:rPr lang="en-US" sz="1400" dirty="0" smtClean="0">
                          <a:latin typeface="+mj-lt"/>
                          <a:ea typeface="Calibri"/>
                          <a:cs typeface="Arial" pitchFamily="34" charset="0"/>
                        </a:rPr>
                        <a:t>Team - 4</a:t>
                      </a:r>
                      <a:endParaRPr lang="en-US" sz="1400" dirty="0">
                        <a:latin typeface="+mj-lt"/>
                        <a:ea typeface="Calibri"/>
                        <a:cs typeface="Arial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j-lt"/>
                          <a:ea typeface="Calibri"/>
                          <a:cs typeface="Arial" pitchFamily="34" charset="0"/>
                        </a:rPr>
                        <a:t>*Type I Collapsed Structure Search </a:t>
                      </a:r>
                      <a:r>
                        <a:rPr lang="en-US" sz="1400" dirty="0" smtClean="0">
                          <a:latin typeface="+mj-lt"/>
                          <a:ea typeface="Calibri"/>
                          <a:cs typeface="Arial" pitchFamily="34" charset="0"/>
                        </a:rPr>
                        <a:t>Team - 48</a:t>
                      </a:r>
                      <a:endParaRPr lang="en-US" sz="1400" dirty="0">
                        <a:latin typeface="+mj-lt"/>
                        <a:ea typeface="Calibri"/>
                        <a:cs typeface="Arial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j-lt"/>
                          <a:ea typeface="Calibri"/>
                          <a:cs typeface="Arial" pitchFamily="34" charset="0"/>
                        </a:rPr>
                        <a:t>*Type II Collapsed Structure Search </a:t>
                      </a:r>
                      <a:r>
                        <a:rPr lang="en-US" sz="1400" dirty="0" smtClean="0">
                          <a:latin typeface="+mj-lt"/>
                          <a:ea typeface="Calibri"/>
                          <a:cs typeface="Arial" pitchFamily="34" charset="0"/>
                        </a:rPr>
                        <a:t>Team - 48</a:t>
                      </a:r>
                      <a:endParaRPr lang="en-US" sz="1400" dirty="0">
                        <a:latin typeface="+mj-lt"/>
                        <a:ea typeface="Calibri"/>
                        <a:cs typeface="Arial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j-lt"/>
                          <a:ea typeface="Calibri"/>
                          <a:cs typeface="Arial" pitchFamily="34" charset="0"/>
                        </a:rPr>
                        <a:t>*Type III Collapsed Structure Search </a:t>
                      </a:r>
                      <a:r>
                        <a:rPr lang="en-US" sz="1400" dirty="0" smtClean="0">
                          <a:latin typeface="+mj-lt"/>
                          <a:ea typeface="Calibri"/>
                          <a:cs typeface="Arial" pitchFamily="34" charset="0"/>
                        </a:rPr>
                        <a:t>Team - 75</a:t>
                      </a:r>
                      <a:endParaRPr lang="en-US" sz="1400" dirty="0">
                        <a:latin typeface="+mj-lt"/>
                        <a:ea typeface="Calibri"/>
                        <a:cs typeface="Arial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+mj-lt"/>
                          <a:ea typeface="Calibri"/>
                          <a:cs typeface="Arial" pitchFamily="34" charset="0"/>
                        </a:rPr>
                        <a:t>*</a:t>
                      </a:r>
                      <a:r>
                        <a:rPr lang="en-US" sz="1400" dirty="0">
                          <a:latin typeface="+mj-lt"/>
                          <a:ea typeface="Calibri"/>
                          <a:cs typeface="Arial" pitchFamily="34" charset="0"/>
                        </a:rPr>
                        <a:t>Type IV Collapsed Structure Search </a:t>
                      </a:r>
                      <a:r>
                        <a:rPr lang="en-US" sz="1400" dirty="0" smtClean="0">
                          <a:latin typeface="+mj-lt"/>
                          <a:ea typeface="Calibri"/>
                          <a:cs typeface="Arial" pitchFamily="34" charset="0"/>
                        </a:rPr>
                        <a:t>Team - 70</a:t>
                      </a:r>
                      <a:endParaRPr lang="en-US" sz="1400" dirty="0">
                        <a:latin typeface="+mj-lt"/>
                        <a:ea typeface="Calibri"/>
                        <a:cs typeface="Arial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j-lt"/>
                          <a:ea typeface="Calibri"/>
                          <a:cs typeface="Arial" pitchFamily="34" charset="0"/>
                        </a:rPr>
                        <a:t>*Rotary Wing Aircraft w/ SAR Crew </a:t>
                      </a:r>
                      <a:r>
                        <a:rPr lang="en-US" sz="1400" dirty="0" smtClean="0">
                          <a:latin typeface="+mj-lt"/>
                          <a:ea typeface="Calibri"/>
                          <a:cs typeface="Arial" pitchFamily="34" charset="0"/>
                        </a:rPr>
                        <a:t>- 38</a:t>
                      </a:r>
                      <a:endParaRPr lang="en-US" sz="1400" dirty="0">
                        <a:latin typeface="+mj-lt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4600" y="6096000"/>
            <a:ext cx="533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Capstone 14 RAW II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2" descr="ADE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24800" y="5709514"/>
            <a:ext cx="1114425" cy="1034187"/>
          </a:xfrm>
          <a:prstGeom prst="rect">
            <a:avLst/>
          </a:prstGeom>
          <a:noFill/>
        </p:spPr>
      </p:pic>
      <p:pic>
        <p:nvPicPr>
          <p:cNvPr id="15362" name="Picture 2" descr="http://www.cusec.org/images/stories/capstone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381000"/>
            <a:ext cx="3137644" cy="1066800"/>
          </a:xfrm>
          <a:prstGeom prst="rect">
            <a:avLst/>
          </a:prstGeom>
          <a:noFill/>
        </p:spPr>
      </p:pic>
      <p:cxnSp>
        <p:nvCxnSpPr>
          <p:cNvPr id="9" name="Straight Connector 8"/>
          <p:cNvCxnSpPr/>
          <p:nvPr/>
        </p:nvCxnSpPr>
        <p:spPr>
          <a:xfrm>
            <a:off x="3733800" y="1066800"/>
            <a:ext cx="487680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733800" y="914400"/>
            <a:ext cx="4876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304800" y="1676400"/>
          <a:ext cx="8610601" cy="2340864"/>
        </p:xfrm>
        <a:graphic>
          <a:graphicData uri="http://schemas.openxmlformats.org/drawingml/2006/table">
            <a:tbl>
              <a:tblPr/>
              <a:tblGrid>
                <a:gridCol w="2667000"/>
                <a:gridCol w="2895600"/>
                <a:gridCol w="3048001"/>
              </a:tblGrid>
              <a:tr h="2286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+mn-lt"/>
                          <a:ea typeface="Calibri"/>
                          <a:cs typeface="Arial" pitchFamily="34" charset="0"/>
                        </a:rPr>
                        <a:t>BASELINE ASSET</a:t>
                      </a:r>
                      <a:endParaRPr lang="en-US" sz="1400" b="1" dirty="0"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+mn-lt"/>
                          <a:ea typeface="Calibri"/>
                          <a:cs typeface="Arial" pitchFamily="34" charset="0"/>
                        </a:rPr>
                        <a:t>WHAT AR ESF’S IDENTIFIED</a:t>
                      </a:r>
                      <a:endParaRPr lang="en-US" sz="1400" b="1" dirty="0"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+mn-lt"/>
                          <a:ea typeface="Calibri"/>
                          <a:cs typeface="Arial" pitchFamily="34" charset="0"/>
                        </a:rPr>
                        <a:t>SHORTFALL</a:t>
                      </a:r>
                      <a:endParaRPr lang="en-US" sz="1400" b="1" dirty="0"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97383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Incident Management </a:t>
                      </a:r>
                      <a:r>
                        <a:rPr lang="en-US" sz="1600" dirty="0" smtClean="0">
                          <a:latin typeface="Calibri"/>
                          <a:ea typeface="Calibri"/>
                          <a:cs typeface="Times New Roman"/>
                        </a:rPr>
                        <a:t>Teams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Calibri"/>
                          <a:ea typeface="Calibri"/>
                          <a:cs typeface="Times New Roman"/>
                        </a:rPr>
                        <a:t>Type </a:t>
                      </a: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I,II and III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*Type I IMT – Fire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*Type II IMT – Fire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*Type III IMT - Fire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*Type I IMT – Fire - 2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*Type II IMT – Fire - 4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*Type III IMT – Fire - 4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EOC Management Team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*SEOC Planning Staff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*SEOC Operations Staff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*SEOC Logistics Staff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*SEOC Planning </a:t>
                      </a:r>
                      <a:r>
                        <a:rPr lang="en-US" sz="1600" dirty="0" smtClean="0">
                          <a:latin typeface="Calibri"/>
                          <a:ea typeface="Calibri"/>
                          <a:cs typeface="Times New Roman"/>
                        </a:rPr>
                        <a:t>Staff - 20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*SEOC Operations </a:t>
                      </a:r>
                      <a:r>
                        <a:rPr lang="en-US" sz="1600" dirty="0" smtClean="0">
                          <a:latin typeface="Calibri"/>
                          <a:ea typeface="Calibri"/>
                          <a:cs typeface="Times New Roman"/>
                        </a:rPr>
                        <a:t>Staff - 20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*SEOC Logistics </a:t>
                      </a:r>
                      <a:r>
                        <a:rPr lang="en-US" sz="1600" dirty="0" smtClean="0">
                          <a:latin typeface="Calibri"/>
                          <a:ea typeface="Calibri"/>
                          <a:cs typeface="Times New Roman"/>
                        </a:rPr>
                        <a:t>Staff - 20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EMAC A-team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Type I EMAC A-team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4600" y="6096000"/>
            <a:ext cx="533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Capstone 14 RAW II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2" descr="ADE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24800" y="5709514"/>
            <a:ext cx="1114425" cy="1034187"/>
          </a:xfrm>
          <a:prstGeom prst="rect">
            <a:avLst/>
          </a:prstGeom>
          <a:noFill/>
        </p:spPr>
      </p:pic>
      <p:pic>
        <p:nvPicPr>
          <p:cNvPr id="15362" name="Picture 2" descr="http://www.cusec.org/images/stories/capstone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381000"/>
            <a:ext cx="3137644" cy="1066800"/>
          </a:xfrm>
          <a:prstGeom prst="rect">
            <a:avLst/>
          </a:prstGeom>
          <a:noFill/>
        </p:spPr>
      </p:pic>
      <p:cxnSp>
        <p:nvCxnSpPr>
          <p:cNvPr id="9" name="Straight Connector 8"/>
          <p:cNvCxnSpPr/>
          <p:nvPr/>
        </p:nvCxnSpPr>
        <p:spPr>
          <a:xfrm>
            <a:off x="3733800" y="1066800"/>
            <a:ext cx="487680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733800" y="914400"/>
            <a:ext cx="4876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304800" y="1524000"/>
          <a:ext cx="8534400" cy="3826764"/>
        </p:xfrm>
        <a:graphic>
          <a:graphicData uri="http://schemas.openxmlformats.org/drawingml/2006/table">
            <a:tbl>
              <a:tblPr/>
              <a:tblGrid>
                <a:gridCol w="2280745"/>
                <a:gridCol w="2672255"/>
                <a:gridCol w="3581400"/>
              </a:tblGrid>
              <a:tr h="2286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+mn-lt"/>
                          <a:ea typeface="Calibri"/>
                          <a:cs typeface="Arial" pitchFamily="34" charset="0"/>
                        </a:rPr>
                        <a:t>BASELINE ASSET</a:t>
                      </a:r>
                      <a:endParaRPr lang="en-US" sz="1400" b="1" dirty="0"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+mn-lt"/>
                          <a:ea typeface="Calibri"/>
                          <a:cs typeface="Arial" pitchFamily="34" charset="0"/>
                        </a:rPr>
                        <a:t>WHAT AR ESF’S IDENTIFIED</a:t>
                      </a:r>
                      <a:endParaRPr lang="en-US" sz="1400" b="1" dirty="0"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+mn-lt"/>
                          <a:ea typeface="Calibri"/>
                          <a:cs typeface="Arial" pitchFamily="34" charset="0"/>
                        </a:rPr>
                        <a:t>SHORTFALL</a:t>
                      </a:r>
                      <a:endParaRPr lang="en-US" sz="1400" b="1" dirty="0"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104821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Building Inspection Team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*Building Inspection Team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*Critical Public Facilities PRT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* Building Inspection Team </a:t>
                      </a:r>
                      <a:r>
                        <a:rPr lang="en-US" sz="1400" dirty="0" smtClean="0">
                          <a:latin typeface="Calibri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100 (2) </a:t>
                      </a:r>
                      <a:r>
                        <a:rPr lang="en-US" sz="1400" dirty="0" smtClean="0">
                          <a:latin typeface="Calibri"/>
                          <a:ea typeface="Calibri"/>
                          <a:cs typeface="Times New Roman"/>
                        </a:rPr>
                        <a:t>Man Teams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*Critical Public Facilities PRT </a:t>
                      </a:r>
                      <a:r>
                        <a:rPr lang="en-US" sz="1400" dirty="0" smtClean="0">
                          <a:latin typeface="Calibri"/>
                          <a:ea typeface="Calibri"/>
                          <a:cs typeface="Times New Roman"/>
                        </a:rPr>
                        <a:t>- 1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940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Bridge Inspection Team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Inspection/Evaluation Team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38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940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HAZMAT Team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Type I HAZMAT Entry Strike Team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2291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Calibri"/>
                          <a:ea typeface="Calibri"/>
                          <a:cs typeface="Times New Roman"/>
                        </a:rPr>
                        <a:t>Medical </a:t>
                      </a: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Strike Team- Ambulance, Field Hospital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*DMAT 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*Type III Ambulance Strike Teams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*Federal Medical Stations (FMS)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*FMS Medical Staffing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*DMAT - 32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*Type III Ambulance Strike Teams - 200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*Federal Medical Stations (FMS</a:t>
                      </a:r>
                      <a:r>
                        <a:rPr lang="en-US" sz="1400" dirty="0" smtClean="0">
                          <a:latin typeface="Calibri"/>
                          <a:ea typeface="Calibri"/>
                          <a:cs typeface="Times New Roman"/>
                        </a:rPr>
                        <a:t>) - 3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*FMS Medical Staffing- Varies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1458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Water Rescue Team </a:t>
                      </a:r>
                      <a:r>
                        <a:rPr lang="en-US" sz="1400" dirty="0" smtClean="0">
                          <a:latin typeface="Calibri"/>
                          <a:ea typeface="Calibri"/>
                          <a:cs typeface="Times New Roman"/>
                        </a:rPr>
                        <a:t>–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Calibri"/>
                          <a:ea typeface="Calibri"/>
                          <a:cs typeface="Times New Roman"/>
                        </a:rPr>
                        <a:t>Swift Water </a:t>
                      </a: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and </a:t>
                      </a:r>
                      <a:r>
                        <a:rPr lang="en-US" sz="1400" dirty="0" smtClean="0">
                          <a:latin typeface="Calibri"/>
                          <a:ea typeface="Calibri"/>
                          <a:cs typeface="Times New Roman"/>
                        </a:rPr>
                        <a:t>Standard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Type II Swift Water Flood Rescue Team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25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4600" y="6096000"/>
            <a:ext cx="533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Capstone 14 RAW II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2" descr="ADE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24800" y="5709514"/>
            <a:ext cx="1114425" cy="1034187"/>
          </a:xfrm>
          <a:prstGeom prst="rect">
            <a:avLst/>
          </a:prstGeom>
          <a:noFill/>
        </p:spPr>
      </p:pic>
      <p:pic>
        <p:nvPicPr>
          <p:cNvPr id="15362" name="Picture 2" descr="http://www.cusec.org/images/stories/capstone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381000"/>
            <a:ext cx="3137644" cy="1066800"/>
          </a:xfrm>
          <a:prstGeom prst="rect">
            <a:avLst/>
          </a:prstGeom>
          <a:noFill/>
        </p:spPr>
      </p:pic>
      <p:cxnSp>
        <p:nvCxnSpPr>
          <p:cNvPr id="9" name="Straight Connector 8"/>
          <p:cNvCxnSpPr/>
          <p:nvPr/>
        </p:nvCxnSpPr>
        <p:spPr>
          <a:xfrm>
            <a:off x="3733800" y="1066800"/>
            <a:ext cx="487680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733800" y="914400"/>
            <a:ext cx="4876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152400" y="1524000"/>
          <a:ext cx="8839200" cy="3963995"/>
        </p:xfrm>
        <a:graphic>
          <a:graphicData uri="http://schemas.openxmlformats.org/drawingml/2006/table">
            <a:tbl>
              <a:tblPr/>
              <a:tblGrid>
                <a:gridCol w="1828800"/>
                <a:gridCol w="3429000"/>
                <a:gridCol w="3581400"/>
              </a:tblGrid>
              <a:tr h="2286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+mn-lt"/>
                          <a:ea typeface="Calibri"/>
                          <a:cs typeface="Arial" pitchFamily="34" charset="0"/>
                        </a:rPr>
                        <a:t>BASELINE ASSET</a:t>
                      </a:r>
                      <a:endParaRPr lang="en-US" sz="1400" b="1" dirty="0"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+mn-lt"/>
                          <a:ea typeface="Calibri"/>
                          <a:cs typeface="Arial" pitchFamily="34" charset="0"/>
                        </a:rPr>
                        <a:t>WHAT AR ESF’S IDENTIFIED</a:t>
                      </a:r>
                      <a:endParaRPr lang="en-US" sz="1400" b="1" dirty="0"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+mn-lt"/>
                          <a:ea typeface="Calibri"/>
                          <a:cs typeface="Arial" pitchFamily="34" charset="0"/>
                        </a:rPr>
                        <a:t>SHORTFALL</a:t>
                      </a:r>
                      <a:endParaRPr lang="en-US" sz="1400" b="1" dirty="0"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200108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Communications Strike Team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*NG JISCC (Joint Incident Site Communications Capability)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Calibri"/>
                          <a:ea typeface="Calibri"/>
                          <a:cs typeface="Times New Roman"/>
                        </a:rPr>
                        <a:t>*</a:t>
                      </a: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NG Signal Company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*NGB JCCC/Comms Jet Team (NGB staff to work in State JOC for reporting)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*P25 700/800 Radios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*700/800 Sites on wheels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*Airborne 700/800 Digital Repeater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*NG JISCC (Joint Incident Site Communications Capability</a:t>
                      </a:r>
                      <a:r>
                        <a:rPr lang="en-US" sz="1400" dirty="0" smtClean="0">
                          <a:latin typeface="Calibri"/>
                          <a:ea typeface="Calibri"/>
                          <a:cs typeface="Times New Roman"/>
                        </a:rPr>
                        <a:t>) - 3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*NG Signal </a:t>
                      </a:r>
                      <a:r>
                        <a:rPr lang="en-US" sz="1400" dirty="0" smtClean="0">
                          <a:latin typeface="Calibri"/>
                          <a:ea typeface="Calibri"/>
                          <a:cs typeface="Times New Roman"/>
                        </a:rPr>
                        <a:t>Company - 2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*NGB JCCC/Comms Jet Team (NGB staff to work in State JOC for reporting</a:t>
                      </a:r>
                      <a:r>
                        <a:rPr lang="en-US" sz="1400" dirty="0" smtClean="0">
                          <a:latin typeface="Calibri"/>
                          <a:ea typeface="Calibri"/>
                          <a:cs typeface="Times New Roman"/>
                        </a:rPr>
                        <a:t>) - 1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*P25 700/800 </a:t>
                      </a:r>
                      <a:r>
                        <a:rPr lang="en-US" sz="1400" dirty="0" smtClean="0">
                          <a:latin typeface="Calibri"/>
                          <a:ea typeface="Calibri"/>
                          <a:cs typeface="Times New Roman"/>
                        </a:rPr>
                        <a:t>Radios - 10,000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*700/800 Sites on </a:t>
                      </a:r>
                      <a:r>
                        <a:rPr lang="en-US" sz="1400" dirty="0" smtClean="0">
                          <a:latin typeface="Calibri"/>
                          <a:ea typeface="Calibri"/>
                          <a:cs typeface="Times New Roman"/>
                        </a:rPr>
                        <a:t>wheels - 20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*Airborne 700/800 Digital </a:t>
                      </a:r>
                      <a:r>
                        <a:rPr lang="en-US" sz="1400" dirty="0" smtClean="0">
                          <a:latin typeface="Calibri"/>
                          <a:ea typeface="Calibri"/>
                          <a:cs typeface="Times New Roman"/>
                        </a:rPr>
                        <a:t>Repeater – 1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8031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Debris Removal Team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*Type I Debris Management Team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*Type I Debris Management Site Reduction Team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*Debris Load &amp; Haul Team w/ Equipment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* NG BCT Engineer Support Company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*NG Engineer Battalion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*Type I Debris Management </a:t>
                      </a:r>
                      <a:r>
                        <a:rPr lang="en-US" sz="1400" dirty="0" smtClean="0">
                          <a:latin typeface="Calibri"/>
                          <a:ea typeface="Calibri"/>
                          <a:cs typeface="Times New Roman"/>
                        </a:rPr>
                        <a:t>Team - 19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*Type I Debris Management Site Reduction </a:t>
                      </a:r>
                      <a:r>
                        <a:rPr lang="en-US" sz="1400" dirty="0" smtClean="0">
                          <a:latin typeface="Calibri"/>
                          <a:ea typeface="Calibri"/>
                          <a:cs typeface="Times New Roman"/>
                        </a:rPr>
                        <a:t>Team - 19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*Debris Load &amp; Haul Team w/ </a:t>
                      </a:r>
                      <a:r>
                        <a:rPr lang="en-US" sz="1400" dirty="0" smtClean="0">
                          <a:latin typeface="Calibri"/>
                          <a:ea typeface="Calibri"/>
                          <a:cs typeface="Times New Roman"/>
                        </a:rPr>
                        <a:t>Equipment - 10 </a:t>
                      </a: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(4) man teams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* NG BCT Engineer Support </a:t>
                      </a:r>
                      <a:r>
                        <a:rPr lang="en-US" sz="1400" dirty="0" smtClean="0">
                          <a:latin typeface="Calibri"/>
                          <a:ea typeface="Calibri"/>
                          <a:cs typeface="Times New Roman"/>
                        </a:rPr>
                        <a:t>Company - 1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*NG Engineer </a:t>
                      </a:r>
                      <a:r>
                        <a:rPr lang="en-US" sz="1400" dirty="0" smtClean="0">
                          <a:latin typeface="Calibri"/>
                          <a:ea typeface="Calibri"/>
                          <a:cs typeface="Times New Roman"/>
                        </a:rPr>
                        <a:t>Battalion - 2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4600" y="6096000"/>
            <a:ext cx="533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Capstone 14 RAW II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2" descr="ADE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24800" y="5709514"/>
            <a:ext cx="1114425" cy="1034187"/>
          </a:xfrm>
          <a:prstGeom prst="rect">
            <a:avLst/>
          </a:prstGeom>
          <a:noFill/>
        </p:spPr>
      </p:pic>
      <p:pic>
        <p:nvPicPr>
          <p:cNvPr id="15362" name="Picture 2" descr="http://www.cusec.org/images/stories/capstone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381000"/>
            <a:ext cx="3137644" cy="1066800"/>
          </a:xfrm>
          <a:prstGeom prst="rect">
            <a:avLst/>
          </a:prstGeom>
          <a:noFill/>
        </p:spPr>
      </p:pic>
      <p:cxnSp>
        <p:nvCxnSpPr>
          <p:cNvPr id="9" name="Straight Connector 8"/>
          <p:cNvCxnSpPr/>
          <p:nvPr/>
        </p:nvCxnSpPr>
        <p:spPr>
          <a:xfrm>
            <a:off x="3733800" y="1066800"/>
            <a:ext cx="487680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733800" y="914400"/>
            <a:ext cx="4876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228600" y="1524000"/>
          <a:ext cx="8762999" cy="3196715"/>
        </p:xfrm>
        <a:graphic>
          <a:graphicData uri="http://schemas.openxmlformats.org/drawingml/2006/table">
            <a:tbl>
              <a:tblPr/>
              <a:tblGrid>
                <a:gridCol w="2590800"/>
                <a:gridCol w="3048000"/>
                <a:gridCol w="3124199"/>
              </a:tblGrid>
              <a:tr h="2286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+mn-lt"/>
                          <a:ea typeface="Calibri"/>
                          <a:cs typeface="Arial" pitchFamily="34" charset="0"/>
                        </a:rPr>
                        <a:t>BASELINE ASSET</a:t>
                      </a:r>
                      <a:endParaRPr lang="en-US" sz="1400" b="1" dirty="0"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+mn-lt"/>
                          <a:ea typeface="Calibri"/>
                          <a:cs typeface="Arial" pitchFamily="34" charset="0"/>
                        </a:rPr>
                        <a:t>WHAT AR ESF’S IDENTIFIED</a:t>
                      </a:r>
                      <a:endParaRPr lang="en-US" sz="1400" b="1" dirty="0"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+mn-lt"/>
                          <a:ea typeface="Calibri"/>
                          <a:cs typeface="Arial" pitchFamily="34" charset="0"/>
                        </a:rPr>
                        <a:t>SHORTFALL</a:t>
                      </a:r>
                      <a:endParaRPr lang="en-US" sz="1400" b="1" dirty="0"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112623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  <a:ea typeface="Calibri"/>
                          <a:cs typeface="Times New Roman"/>
                        </a:rPr>
                        <a:t>Law Enforcement Strike Team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  <a:ea typeface="Calibri"/>
                          <a:cs typeface="Times New Roman"/>
                        </a:rPr>
                        <a:t>*Certified Law Enforcement Officers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  <a:ea typeface="Calibri"/>
                          <a:cs typeface="Times New Roman"/>
                        </a:rPr>
                        <a:t>*NG Infantry Battalion to support state and local Law Enforcement Operation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  <a:ea typeface="Calibri"/>
                          <a:cs typeface="Times New Roman"/>
                        </a:rPr>
                        <a:t>*Certified Law Enforcement Officers </a:t>
                      </a:r>
                      <a:r>
                        <a:rPr lang="en-US" sz="1400" dirty="0" smtClean="0">
                          <a:latin typeface="+mn-lt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>
                          <a:latin typeface="+mn-lt"/>
                          <a:ea typeface="Calibri"/>
                          <a:cs typeface="Times New Roman"/>
                        </a:rPr>
                        <a:t>800 LE Officers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  <a:ea typeface="Calibri"/>
                          <a:cs typeface="Times New Roman"/>
                        </a:rPr>
                        <a:t>*NG Infantry Battalion to support state and local Law Enforcement Operation - 2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02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  <a:ea typeface="Calibri"/>
                          <a:cs typeface="Times New Roman"/>
                        </a:rPr>
                        <a:t>Law Enforcement Crowd Control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  <a:ea typeface="Calibri"/>
                          <a:cs typeface="Times New Roman"/>
                        </a:rPr>
                        <a:t>See Above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  <a:ea typeface="Calibri"/>
                          <a:cs typeface="Times New Roman"/>
                        </a:rPr>
                        <a:t>See Above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02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  <a:ea typeface="Calibri"/>
                          <a:cs typeface="Times New Roman"/>
                        </a:rPr>
                        <a:t>NG Homeland Response Force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  <a:ea typeface="Calibri"/>
                          <a:cs typeface="Times New Roman"/>
                        </a:rPr>
                        <a:t>NG HRF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02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  <a:ea typeface="Calibri"/>
                          <a:cs typeface="Times New Roman"/>
                        </a:rPr>
                        <a:t>NG CERFP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  <a:ea typeface="Calibri"/>
                          <a:cs typeface="Times New Roman"/>
                        </a:rPr>
                        <a:t>NG CERFP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02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  <a:ea typeface="Calibri"/>
                          <a:cs typeface="Times New Roman"/>
                        </a:rPr>
                        <a:t>NG CST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  <a:ea typeface="Calibri"/>
                          <a:cs typeface="Times New Roman"/>
                        </a:rPr>
                        <a:t>NG CST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02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  <a:ea typeface="Calibri"/>
                          <a:cs typeface="Times New Roman"/>
                        </a:rPr>
                        <a:t>NG Rotary-wing Air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  <a:ea typeface="Calibri"/>
                          <a:cs typeface="Times New Roman"/>
                        </a:rPr>
                        <a:t>NG Heavy Lift Rotary Wing Aircraft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  <a:ea typeface="Calibri"/>
                          <a:cs typeface="Times New Roman"/>
                        </a:rPr>
                        <a:t>56 Aircraft w/ Crew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838</TotalTime>
  <Words>678</Words>
  <Application>Microsoft Office PowerPoint</Application>
  <PresentationFormat>On-screen Show (4:3)</PresentationFormat>
  <Paragraphs>128</Paragraphs>
  <Slides>7</Slides>
  <Notes>0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ARKANSAS NEEDS ASSESSMENT  David Maxwell Director and State Homeland Security Advisor</vt:lpstr>
      <vt:lpstr>Slide 3</vt:lpstr>
      <vt:lpstr>Slide 4</vt:lpstr>
      <vt:lpstr>Slide 5</vt:lpstr>
      <vt:lpstr>Slide 6</vt:lpstr>
      <vt:lpstr>Slide 7</vt:lpstr>
    </vt:vector>
  </TitlesOfParts>
  <Company>Dept of Emergency Management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Donald Minster</dc:creator>
  <cp:lastModifiedBy>sb</cp:lastModifiedBy>
  <cp:revision>118</cp:revision>
  <dcterms:created xsi:type="dcterms:W3CDTF">2012-10-19T13:20:50Z</dcterms:created>
  <dcterms:modified xsi:type="dcterms:W3CDTF">2013-11-04T05:11:45Z</dcterms:modified>
</cp:coreProperties>
</file>