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7" r:id="rId3"/>
    <p:sldId id="273" r:id="rId4"/>
    <p:sldId id="264" r:id="rId5"/>
    <p:sldId id="266" r:id="rId6"/>
    <p:sldId id="272" r:id="rId7"/>
    <p:sldId id="270" r:id="rId8"/>
    <p:sldId id="271" r:id="rId9"/>
    <p:sldId id="269" r:id="rId10"/>
    <p:sldId id="276" r:id="rId11"/>
    <p:sldId id="275" r:id="rId12"/>
    <p:sldId id="277" r:id="rId13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1429" autoAdjust="0"/>
    <p:restoredTop sz="94660"/>
  </p:normalViewPr>
  <p:slideViewPr>
    <p:cSldViewPr>
      <p:cViewPr varScale="1">
        <p:scale>
          <a:sx n="78" d="100"/>
          <a:sy n="78" d="100"/>
        </p:scale>
        <p:origin x="-10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2822B-4A50-4ED4-B1EB-F4AB32FC2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89261-4F1E-49E1-BAC8-E7B1D7026822}" type="datetimeFigureOut">
              <a:rPr lang="en-US"/>
              <a:pPr>
                <a:defRPr/>
              </a:pPr>
              <a:t>11/4/2013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0678C-6D33-4A3D-B5A7-C8345F151D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A114B-3ACD-4DA7-87A9-C400314D762F}" type="datetimeFigureOut">
              <a:rPr lang="en-US"/>
              <a:pPr>
                <a:defRPr/>
              </a:pPr>
              <a:t>11/4/2013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BD39F-B0A5-41E4-BBB2-96B9E3AA5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AA23D-BF29-4B4F-B9AF-8A9C4F23CE8F}" type="datetimeFigureOut">
              <a:rPr lang="en-US"/>
              <a:pPr>
                <a:defRPr/>
              </a:pPr>
              <a:t>11/4/2013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D48C4-9B47-43EE-A189-41DB6F794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A98EA-51D8-48D4-914C-66C74EEDB9E6}" type="datetimeFigureOut">
              <a:rPr lang="en-US"/>
              <a:pPr>
                <a:defRPr/>
              </a:pPr>
              <a:t>11/4/2013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BC0F1-03BC-4C00-B10C-E74D5DAC9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BBECF-B32F-4E70-A851-B90BF2283B8E}" type="datetimeFigureOut">
              <a:rPr lang="en-US"/>
              <a:pPr>
                <a:defRPr/>
              </a:pPr>
              <a:t>11/4/2013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31FAC-8BBC-4D1F-B5F5-E7BDEEB5D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4BDDF-8D11-4417-8F79-4A2C624FF603}" type="datetimeFigureOut">
              <a:rPr lang="en-US"/>
              <a:pPr>
                <a:defRPr/>
              </a:pPr>
              <a:t>11/4/2013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DB7C7-3B00-4CB2-806F-8E73DB0E1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4DA56-FB3C-400E-B571-F625BB844CE8}" type="datetimeFigureOut">
              <a:rPr lang="en-US"/>
              <a:pPr>
                <a:defRPr/>
              </a:pPr>
              <a:t>11/4/2013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FA8CA-8FF9-42F3-9A9D-A2AFC38F1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FA5B6-0EB6-427F-8F67-390EB8BB1CEC}" type="datetimeFigureOut">
              <a:rPr lang="en-US"/>
              <a:pPr>
                <a:defRPr/>
              </a:pPr>
              <a:t>11/4/2013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ECD5F-5715-4641-9EDA-D17935648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653B2-1DAF-43A4-A323-3B9B7439E730}" type="datetimeFigureOut">
              <a:rPr lang="en-US"/>
              <a:pPr>
                <a:defRPr/>
              </a:pPr>
              <a:t>11/4/2013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D594A-770F-452D-A54A-659208825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13D6A-607F-4519-8C8F-541FA5E374A3}" type="datetimeFigureOut">
              <a:rPr lang="en-US"/>
              <a:pPr>
                <a:defRPr/>
              </a:pPr>
              <a:t>11/4/2013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C7A89-669A-4659-9853-5ECF7B06E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0D0AA-8B9F-4A62-A054-A1EBC0AE56A8}" type="datetimeFigureOut">
              <a:rPr lang="en-US"/>
              <a:pPr>
                <a:defRPr/>
              </a:pPr>
              <a:t>11/4/2013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A4AEB35F-EDAC-4F26-A261-907605D0B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B6BF1140-0E9B-4F7E-B831-A10CC21D528B}" type="datetimeFigureOut">
              <a:rPr lang="en-US"/>
              <a:pPr>
                <a:defRPr/>
              </a:pPr>
              <a:t>11/4/2013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ct val="20000"/>
        </a:spcBef>
        <a:spcAft>
          <a:spcPct val="0"/>
        </a:spcAft>
        <a:buClr>
          <a:srgbClr val="D2CB6C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rgbClr val="95A39D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ct val="20000"/>
        </a:spcBef>
        <a:spcAft>
          <a:spcPct val="0"/>
        </a:spcAft>
        <a:buClr>
          <a:srgbClr val="C89F5D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Indiana Impact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125" cy="1066800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Capstone 14 Exercise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Indiana Resource Assessment</a:t>
            </a:r>
            <a:endParaRPr lang="en-US" dirty="0"/>
          </a:p>
        </p:txBody>
      </p:sp>
      <p:graphicFrame>
        <p:nvGraphicFramePr>
          <p:cNvPr id="22530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229600" cy="5105400"/>
        </p:xfrm>
        <a:graphic>
          <a:graphicData uri="http://schemas.openxmlformats.org/presentationml/2006/ole">
            <p:oleObj spid="_x0000_s22530" r:id="rId3" imgW="8230313" imgH="5102794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Planning Metrics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9530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/>
              <a:t>USAR – Major metropolitan areas, population of 100,000 or more with multi-story/multi-family structures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/>
              <a:t>TRT – One per County for initial response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/>
              <a:t>SAR – Three per County for initial response (Ground &amp; Aerial)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/>
              <a:t>IMT – Per Area Command, State Forward Operating Base, and established  JRSOI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/>
              <a:t>EOC Team – Per State EOC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/>
              <a:t>EMAC A-Team – Per State EOC (24/7 shifts)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/>
              <a:t>Bldg/Bridge Inspection – 4 Per County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/>
              <a:t>HAZMAT – Known infrastructure assessment (refineries, chemical plants, </a:t>
            </a:r>
            <a:r>
              <a:rPr lang="en-US" sz="1600" b="1" dirty="0" err="1" smtClean="0"/>
              <a:t>etc</a:t>
            </a:r>
            <a:r>
              <a:rPr lang="en-US" sz="1600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/>
              <a:t>Ambulance Strike Team – Based on population density, casualty estimates, and transport distance (5 ambulance per team)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/>
              <a:t>Med ERT – Per Damage Estimate of Medical Infrastructure (2 per hospital)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/>
              <a:t>Water Rescue – Per major waterway in impacted area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 err="1" smtClean="0"/>
              <a:t>Commo</a:t>
            </a:r>
            <a:r>
              <a:rPr lang="en-US" sz="1600" b="1" dirty="0" smtClean="0"/>
              <a:t> Strike Team – 2 Per </a:t>
            </a:r>
            <a:r>
              <a:rPr lang="en-US" sz="1600" b="1" dirty="0"/>
              <a:t>Area Command, </a:t>
            </a:r>
            <a:r>
              <a:rPr lang="en-US" sz="1600" b="1" dirty="0" smtClean="0"/>
              <a:t>1 per State </a:t>
            </a:r>
            <a:r>
              <a:rPr lang="en-US" sz="1600" b="1" dirty="0"/>
              <a:t>Forward Operating Base, and </a:t>
            </a:r>
            <a:r>
              <a:rPr lang="en-US" sz="1600" b="1" dirty="0" smtClean="0"/>
              <a:t>1 per established  JRSOI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/>
              <a:t>Debris Removal – 1 per county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/>
              <a:t>LE Strike Team – 2 per Area Command.  2 additional for population &gt;100,000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/>
              <a:t>Crowd Control - </a:t>
            </a:r>
            <a:r>
              <a:rPr lang="en-US" sz="1600" b="1" dirty="0"/>
              <a:t>Major metropolitan areas, population of 100,000 or more </a:t>
            </a:r>
            <a:endParaRPr lang="en-US" sz="16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Planning Metrics	</a:t>
            </a:r>
            <a:endParaRPr lang="en-US" dirty="0"/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7620000" cy="2057400"/>
          </a:xfrm>
        </p:spPr>
        <p:txBody>
          <a:bodyPr/>
          <a:lstStyle/>
          <a:p>
            <a:pPr marL="114300" indent="0" algn="ctr">
              <a:buFont typeface="Arial" charset="0"/>
              <a:buNone/>
            </a:pPr>
            <a:r>
              <a:rPr lang="en-US" sz="7200" b="1" smtClean="0"/>
              <a:t>QUESTIONS?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200" smtClean="0"/>
              <a:t>General Impact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219200"/>
          <a:ext cx="3962400" cy="3032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9812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Overview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Total Structures Damaged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49,270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Total Injured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639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Total Fatalities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21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Total Without Power - Day 1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56,034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Total Without Water – Day 1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96,063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360" name="Picture 3" descr="E:\RAW II\indiana-road-map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533400"/>
            <a:ext cx="409892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4251325"/>
            <a:ext cx="1828800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E:\RAW II\Combined 7and10.png"/>
          <p:cNvPicPr>
            <a:picLocks noChangeAspect="1" noChangeArrowheads="1"/>
          </p:cNvPicPr>
          <p:nvPr/>
        </p:nvPicPr>
        <p:blipFill>
          <a:blip r:embed="rId2"/>
          <a:srcRect r="44963" b="14687"/>
          <a:stretch>
            <a:fillRect/>
          </a:stretch>
        </p:blipFill>
        <p:spPr bwMode="auto">
          <a:xfrm>
            <a:off x="3581400" y="242888"/>
            <a:ext cx="5181600" cy="636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Building Damage:</a:t>
            </a:r>
            <a:br>
              <a:rPr lang="en-US" dirty="0" smtClean="0"/>
            </a:br>
            <a:r>
              <a:rPr lang="en-US" sz="3200" dirty="0" smtClean="0"/>
              <a:t>Essential Facilities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3962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9812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Breakdown of Damage*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Hospitals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328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Schools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615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Fire Stations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362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Police</a:t>
                      </a:r>
                      <a:r>
                        <a:rPr lang="en-US" b="1" baseline="0" dirty="0" smtClean="0">
                          <a:solidFill>
                            <a:srgbClr val="000000"/>
                          </a:solidFill>
                        </a:rPr>
                        <a:t> Stations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166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382" name="TextBox 5"/>
          <p:cNvSpPr txBox="1">
            <a:spLocks noChangeArrowheads="1"/>
          </p:cNvSpPr>
          <p:nvPr/>
        </p:nvSpPr>
        <p:spPr bwMode="auto">
          <a:xfrm>
            <a:off x="381000" y="4876800"/>
            <a:ext cx="2438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* Damage defined as with functionality &gt; 50% on day 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E:\RAW II\Injured.png"/>
          <p:cNvPicPr>
            <a:picLocks noChangeAspect="1" noChangeArrowheads="1"/>
          </p:cNvPicPr>
          <p:nvPr/>
        </p:nvPicPr>
        <p:blipFill>
          <a:blip r:embed="rId2"/>
          <a:srcRect l="10526" t="9499" r="12280" b="4596"/>
          <a:stretch>
            <a:fillRect/>
          </a:stretch>
        </p:blipFill>
        <p:spPr bwMode="auto">
          <a:xfrm>
            <a:off x="4114800" y="1138238"/>
            <a:ext cx="3962400" cy="570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Total Number of Injured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3962400" cy="2392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9812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Breakdown of Injuries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Medical Aid Needed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490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Hospital Care Needed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102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Life Threatening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47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Total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639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Total Number of Fatalities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3962400" cy="741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9812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Fatalities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Total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21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7420" name="Picture 2" descr="E:\RAW II\Deaths.png"/>
          <p:cNvPicPr>
            <a:picLocks noChangeAspect="1" noChangeArrowheads="1"/>
          </p:cNvPicPr>
          <p:nvPr/>
        </p:nvPicPr>
        <p:blipFill>
          <a:blip r:embed="rId2"/>
          <a:srcRect l="11258" t="7619" r="12752" b="2042"/>
          <a:stretch>
            <a:fillRect/>
          </a:stretch>
        </p:blipFill>
        <p:spPr bwMode="auto">
          <a:xfrm>
            <a:off x="4572000" y="1219200"/>
            <a:ext cx="366871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Shelter Seeking Populations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3962400" cy="1011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9812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Shelter Seeking by Day 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Shelter Seeking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49,396</a:t>
                      </a:r>
                    </a:p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E:\RAW II\Power Disruptions.png"/>
          <p:cNvPicPr>
            <a:picLocks noChangeAspect="1" noChangeArrowheads="1"/>
          </p:cNvPicPr>
          <p:nvPr/>
        </p:nvPicPr>
        <p:blipFill>
          <a:blip r:embed="rId2"/>
          <a:srcRect l="9834" t="7607" r="11485" b="3645"/>
          <a:stretch>
            <a:fillRect/>
          </a:stretch>
        </p:blipFill>
        <p:spPr bwMode="auto">
          <a:xfrm>
            <a:off x="4106863" y="914400"/>
            <a:ext cx="3970337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Power Disruptions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3962400" cy="741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9812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Number Affected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Total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56,034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946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3886200"/>
            <a:ext cx="16954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E:\RAW II\Power Disruptions.png"/>
          <p:cNvPicPr>
            <a:picLocks noChangeAspect="1" noChangeArrowheads="1"/>
          </p:cNvPicPr>
          <p:nvPr/>
        </p:nvPicPr>
        <p:blipFill>
          <a:blip r:embed="rId2"/>
          <a:srcRect l="9834" t="7607" r="11485" b="3645"/>
          <a:stretch>
            <a:fillRect/>
          </a:stretch>
        </p:blipFill>
        <p:spPr bwMode="auto">
          <a:xfrm>
            <a:off x="4106863" y="914400"/>
            <a:ext cx="3970337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Water System Disruptions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3962400" cy="741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9812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Number Affected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Total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96,063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49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3657600"/>
            <a:ext cx="17430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962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Immediate Priorities (</a:t>
            </a:r>
            <a:r>
              <a:rPr lang="en-US" dirty="0" smtClean="0"/>
              <a:t>E+72hrs)</a:t>
            </a:r>
            <a:endParaRPr lang="en-US" dirty="0"/>
          </a:p>
        </p:txBody>
      </p:sp>
      <p:graphicFrame>
        <p:nvGraphicFramePr>
          <p:cNvPr id="21547" name="Group 43"/>
          <p:cNvGraphicFramePr>
            <a:graphicFrameLocks noGrp="1"/>
          </p:cNvGraphicFramePr>
          <p:nvPr>
            <p:ph idx="1"/>
          </p:nvPr>
        </p:nvGraphicFramePr>
        <p:xfrm>
          <a:off x="228600" y="1371600"/>
          <a:ext cx="4114800" cy="5570538"/>
        </p:xfrm>
        <a:graphic>
          <a:graphicData uri="http://schemas.openxmlformats.org/drawingml/2006/table">
            <a:tbl>
              <a:tblPr/>
              <a:tblGrid>
                <a:gridCol w="4114800"/>
              </a:tblGrid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Priorities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Notification/Situational Awareness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1D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Assessment and Establishing Communications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Ingress / Egress Routes - Inspection/Assessment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Establish State Command Structure, District MACC’s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Establish State LSA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Critical Locations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State EOC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State Logistics Support Facility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State LSA - North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State LSA - South-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Marengo Cave Storage Facility -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</a:rPr>
                        <a:t>M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2153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038225"/>
            <a:ext cx="3819525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5-Point Star 6"/>
          <p:cNvSpPr/>
          <p:nvPr/>
        </p:nvSpPr>
        <p:spPr>
          <a:xfrm>
            <a:off x="6248400" y="3733800"/>
            <a:ext cx="3810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1828800" y="4495800"/>
            <a:ext cx="3810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Flowchart: Or 8"/>
          <p:cNvSpPr/>
          <p:nvPr/>
        </p:nvSpPr>
        <p:spPr>
          <a:xfrm>
            <a:off x="6553200" y="2514600"/>
            <a:ext cx="228600" cy="228600"/>
          </a:xfrm>
          <a:prstGeom prst="flowChar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lowchart: Or 9"/>
          <p:cNvSpPr/>
          <p:nvPr/>
        </p:nvSpPr>
        <p:spPr>
          <a:xfrm>
            <a:off x="2057400" y="5257800"/>
            <a:ext cx="228600" cy="228600"/>
          </a:xfrm>
          <a:prstGeom prst="flowChar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Flowchart: Or 10"/>
          <p:cNvSpPr/>
          <p:nvPr/>
        </p:nvSpPr>
        <p:spPr>
          <a:xfrm>
            <a:off x="2057400" y="5638800"/>
            <a:ext cx="228600" cy="228600"/>
          </a:xfrm>
          <a:prstGeom prst="flowChar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Flowchart: Or 11"/>
          <p:cNvSpPr/>
          <p:nvPr/>
        </p:nvSpPr>
        <p:spPr>
          <a:xfrm>
            <a:off x="6324600" y="4419600"/>
            <a:ext cx="228600" cy="228600"/>
          </a:xfrm>
          <a:prstGeom prst="flowChar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543" name="Picture 4"/>
          <p:cNvPicPr>
            <a:picLocks noChangeAspect="1" noChangeArrowheads="1"/>
          </p:cNvPicPr>
          <p:nvPr/>
        </p:nvPicPr>
        <p:blipFill>
          <a:blip r:embed="rId3"/>
          <a:srcRect l="25397" t="20047"/>
          <a:stretch>
            <a:fillRect/>
          </a:stretch>
        </p:blipFill>
        <p:spPr bwMode="auto">
          <a:xfrm>
            <a:off x="6781800" y="5410200"/>
            <a:ext cx="223838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lowchart: Sort 13"/>
          <p:cNvSpPr/>
          <p:nvPr/>
        </p:nvSpPr>
        <p:spPr>
          <a:xfrm>
            <a:off x="6477000" y="3886200"/>
            <a:ext cx="152400" cy="228600"/>
          </a:xfrm>
          <a:prstGeom prst="flowChartSor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Flowchart: Sort 14"/>
          <p:cNvSpPr/>
          <p:nvPr/>
        </p:nvSpPr>
        <p:spPr>
          <a:xfrm>
            <a:off x="3276600" y="4876800"/>
            <a:ext cx="228600" cy="304800"/>
          </a:xfrm>
          <a:prstGeom prst="flowChartSor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1399</TotalTime>
  <Words>302</Words>
  <Application>Microsoft Office PowerPoint</Application>
  <PresentationFormat>On-screen Show (4:3)</PresentationFormat>
  <Paragraphs>83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Arial</vt:lpstr>
      <vt:lpstr>Cambria</vt:lpstr>
      <vt:lpstr>Adjacency</vt:lpstr>
      <vt:lpstr>Microsoft Excel Chart</vt:lpstr>
      <vt:lpstr>Indiana Impact Overview</vt:lpstr>
      <vt:lpstr>General Impact</vt:lpstr>
      <vt:lpstr>Building Damage: Essential Facilities</vt:lpstr>
      <vt:lpstr>Total Number of Injured </vt:lpstr>
      <vt:lpstr>Total Number of Fatalities</vt:lpstr>
      <vt:lpstr>Shelter Seeking Populations </vt:lpstr>
      <vt:lpstr>Power Disruptions</vt:lpstr>
      <vt:lpstr>Water System Disruptions</vt:lpstr>
      <vt:lpstr>Immediate Priorities (E+72hrs)</vt:lpstr>
      <vt:lpstr>Indiana Resource Assessment</vt:lpstr>
      <vt:lpstr>Planning Metrics </vt:lpstr>
      <vt:lpstr>Planning Metrics </vt:lpstr>
    </vt:vector>
  </TitlesOfParts>
  <Company>IEMA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Monken, Jonathon</dc:creator>
  <cp:lastModifiedBy>cusecguest</cp:lastModifiedBy>
  <cp:revision>79</cp:revision>
  <dcterms:created xsi:type="dcterms:W3CDTF">2013-10-10T19:49:02Z</dcterms:created>
  <dcterms:modified xsi:type="dcterms:W3CDTF">2013-11-04T14:25:01Z</dcterms:modified>
</cp:coreProperties>
</file>