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73" r:id="rId4"/>
    <p:sldId id="264" r:id="rId5"/>
    <p:sldId id="266" r:id="rId6"/>
    <p:sldId id="272" r:id="rId7"/>
    <p:sldId id="270" r:id="rId8"/>
    <p:sldId id="271" r:id="rId9"/>
    <p:sldId id="269" r:id="rId10"/>
    <p:sldId id="278" r:id="rId11"/>
    <p:sldId id="275" r:id="rId12"/>
    <p:sldId id="27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ry.lee.james\Documents\CAPSTONE%2014\CAPSTONE%2014%20PRE-RAW%20CONF%20OCTOBER%202013\RAW%20II%20BRIEFING%20SLIDE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In-State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Swift 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12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Swift 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12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Swift 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9</c:v>
                </c:pt>
                <c:pt idx="3">
                  <c:v>24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7</c:v>
                </c:pt>
                <c:pt idx="8">
                  <c:v>9</c:v>
                </c:pt>
                <c:pt idx="9">
                  <c:v>50</c:v>
                </c:pt>
                <c:pt idx="10">
                  <c:v>13</c:v>
                </c:pt>
                <c:pt idx="11">
                  <c:v>30</c:v>
                </c:pt>
                <c:pt idx="12">
                  <c:v>30</c:v>
                </c:pt>
                <c:pt idx="13">
                  <c:v>3</c:v>
                </c:pt>
                <c:pt idx="14">
                  <c:v>30</c:v>
                </c:pt>
                <c:pt idx="15">
                  <c:v>20</c:v>
                </c:pt>
                <c:pt idx="16">
                  <c:v>40</c:v>
                </c:pt>
                <c:pt idx="17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SAR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</c:v>
                </c:pt>
                <c:pt idx="9">
                  <c:v>Bridge Insp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Swift Water Rescue</c:v>
                </c:pt>
                <c:pt idx="14">
                  <c:v>Commo ST</c:v>
                </c:pt>
                <c:pt idx="15">
                  <c:v>Debris Removal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24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6</c:v>
                </c:pt>
                <c:pt idx="8">
                  <c:v>9</c:v>
                </c:pt>
                <c:pt idx="9">
                  <c:v>38</c:v>
                </c:pt>
                <c:pt idx="10">
                  <c:v>9</c:v>
                </c:pt>
                <c:pt idx="11">
                  <c:v>30</c:v>
                </c:pt>
                <c:pt idx="12">
                  <c:v>30</c:v>
                </c:pt>
                <c:pt idx="13">
                  <c:v>2</c:v>
                </c:pt>
                <c:pt idx="14">
                  <c:v>20</c:v>
                </c:pt>
                <c:pt idx="15">
                  <c:v>20</c:v>
                </c:pt>
                <c:pt idx="16">
                  <c:v>40</c:v>
                </c:pt>
                <c:pt idx="17">
                  <c:v>5</c:v>
                </c:pt>
              </c:numCache>
            </c:numRef>
          </c:val>
        </c:ser>
        <c:shape val="box"/>
        <c:axId val="69794432"/>
        <c:axId val="70062464"/>
        <c:axId val="0"/>
      </c:bar3DChart>
      <c:catAx>
        <c:axId val="69794432"/>
        <c:scaling>
          <c:orientation val="minMax"/>
        </c:scaling>
        <c:axPos val="b"/>
        <c:tickLblPos val="nextTo"/>
        <c:crossAx val="70062464"/>
        <c:crosses val="autoZero"/>
        <c:auto val="1"/>
        <c:lblAlgn val="ctr"/>
        <c:lblOffset val="100"/>
      </c:catAx>
      <c:valAx>
        <c:axId val="70062464"/>
        <c:scaling>
          <c:orientation val="minMax"/>
        </c:scaling>
        <c:axPos val="l"/>
        <c:majorGridlines/>
        <c:numFmt formatCode="General" sourceLinked="1"/>
        <c:tickLblPos val="nextTo"/>
        <c:crossAx val="697944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0A9EB2-CD3E-4BB7-8FFC-AA3560F8DF75}" type="datetimeFigureOut">
              <a:rPr lang="en-US" smtClean="0"/>
              <a:pPr/>
              <a:t>10/29/2013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Kentucky Impact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14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Resource Assessment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 (1</a:t>
            </a:r>
            <a:r>
              <a:rPr lang="en-US" baseline="30000" dirty="0" smtClean="0"/>
              <a:t>st</a:t>
            </a:r>
            <a:r>
              <a:rPr lang="en-US" dirty="0" smtClean="0"/>
              <a:t> 30 days)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>USAR –  Based on minimal support to urban areas</a:t>
            </a:r>
          </a:p>
          <a:p>
            <a:r>
              <a:rPr lang="en-US" sz="1600" b="1" dirty="0" smtClean="0"/>
              <a:t>TRT – N/A</a:t>
            </a:r>
          </a:p>
          <a:p>
            <a:r>
              <a:rPr lang="en-US" sz="1600" b="1" dirty="0" smtClean="0"/>
              <a:t>SAR –  Based on conducting initial focused SAR in specified areas then expanding to rural areas</a:t>
            </a:r>
          </a:p>
          <a:p>
            <a:r>
              <a:rPr lang="en-US" sz="1600" b="1" dirty="0" smtClean="0"/>
              <a:t>IMT – Based on one per county, 1 per Regional Command and 1 per Unified Area Command</a:t>
            </a:r>
          </a:p>
          <a:p>
            <a:r>
              <a:rPr lang="en-US" sz="1600" b="1" dirty="0" smtClean="0"/>
              <a:t>EOC Team – Per State EOC</a:t>
            </a:r>
          </a:p>
          <a:p>
            <a:r>
              <a:rPr lang="en-US" sz="1600" b="1" dirty="0" smtClean="0"/>
              <a:t>EMAC A-Team – Per State EOC (24/7 shifts)</a:t>
            </a:r>
          </a:p>
          <a:p>
            <a:r>
              <a:rPr lang="en-US" sz="1600" b="1" dirty="0" smtClean="0"/>
              <a:t>Bldg/Bridge Inspection – Based on minimum required bridges – based on estimated building destruction</a:t>
            </a:r>
          </a:p>
          <a:p>
            <a:r>
              <a:rPr lang="en-US" sz="1600" b="1" dirty="0" smtClean="0"/>
              <a:t>HAZMAT – Known infrastructure assessment (refineries, chemical plants,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Ambulance Strike Team – Casualty estimates, and transport distance (10 ambulance per team)</a:t>
            </a:r>
          </a:p>
          <a:p>
            <a:r>
              <a:rPr lang="en-US" sz="1600" b="1" dirty="0" smtClean="0"/>
              <a:t>Med ERT – Per Damage Estimate of Medical Infrastructure (2 per hospital)</a:t>
            </a:r>
          </a:p>
          <a:p>
            <a:r>
              <a:rPr lang="en-US" sz="1600" b="1" dirty="0" smtClean="0"/>
              <a:t>Water Rescue – Per major waterway in impacted area</a:t>
            </a:r>
          </a:p>
          <a:p>
            <a:r>
              <a:rPr lang="en-US" sz="1600" b="1" dirty="0" err="1" smtClean="0"/>
              <a:t>Commo</a:t>
            </a:r>
            <a:r>
              <a:rPr lang="en-US" sz="1600" b="1" dirty="0" smtClean="0"/>
              <a:t> Strike Team – Based around support to command and control elements at county, region and area commands</a:t>
            </a:r>
          </a:p>
          <a:p>
            <a:r>
              <a:rPr lang="en-US" sz="1600" b="1" dirty="0" smtClean="0"/>
              <a:t>Debris Removal – focused on counties estimated to have highest debris</a:t>
            </a:r>
          </a:p>
          <a:p>
            <a:r>
              <a:rPr lang="en-US" sz="1600" b="1" dirty="0" smtClean="0"/>
              <a:t>LE Strike Team –  Based on support to County Prisons, Two State Prisons</a:t>
            </a:r>
          </a:p>
          <a:p>
            <a:r>
              <a:rPr lang="en-US" sz="1600" b="1" dirty="0" smtClean="0"/>
              <a:t>Crowd Control – Support to major evacuee centers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9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2057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7200" b="1" dirty="0" smtClean="0"/>
              <a:t>QUESTIONS?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42713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General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9462720"/>
              </p:ext>
            </p:extLst>
          </p:nvPr>
        </p:nvGraphicFramePr>
        <p:xfrm>
          <a:off x="990600" y="1066800"/>
          <a:ext cx="6629400" cy="289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33921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4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Structures Damaged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68,400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Injured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Fatalities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4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Seeking Shelter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233,000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4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Households Without Power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330,000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4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Households Without Water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76,000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4286" t="32000" r="22857" b="26095"/>
          <a:stretch>
            <a:fillRect/>
          </a:stretch>
        </p:blipFill>
        <p:spPr bwMode="auto">
          <a:xfrm>
            <a:off x="1371600" y="3988487"/>
            <a:ext cx="5791200" cy="28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4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Damage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2990855"/>
              </p:ext>
            </p:extLst>
          </p:nvPr>
        </p:nvGraphicFramePr>
        <p:xfrm>
          <a:off x="1143000" y="1371600"/>
          <a:ext cx="655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Residential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64,900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Commercial, Industrial and Other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3,500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68,400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286" t="32762" r="22857" b="25333"/>
          <a:stretch>
            <a:fillRect/>
          </a:stretch>
        </p:blipFill>
        <p:spPr bwMode="auto">
          <a:xfrm>
            <a:off x="882535" y="3352800"/>
            <a:ext cx="707413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Injured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1462696"/>
              </p:ext>
            </p:extLst>
          </p:nvPr>
        </p:nvGraphicFramePr>
        <p:xfrm>
          <a:off x="381000" y="1371600"/>
          <a:ext cx="7315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938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3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4,977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2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1353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3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153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38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6483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286" t="32762" r="22857" b="25333"/>
          <a:stretch>
            <a:fillRect/>
          </a:stretch>
        </p:blipFill>
        <p:spPr bwMode="auto">
          <a:xfrm>
            <a:off x="914400" y="3657601"/>
            <a:ext cx="6458987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97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6900636"/>
              </p:ext>
            </p:extLst>
          </p:nvPr>
        </p:nvGraphicFramePr>
        <p:xfrm>
          <a:off x="1981200" y="19812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286" t="32762" r="22857" b="25333"/>
          <a:stretch>
            <a:fillRect/>
          </a:stretch>
        </p:blipFill>
        <p:spPr bwMode="auto">
          <a:xfrm>
            <a:off x="914400" y="3657601"/>
            <a:ext cx="6458987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73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Seeking Populations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833683"/>
              </p:ext>
            </p:extLst>
          </p:nvPr>
        </p:nvGraphicFramePr>
        <p:xfrm>
          <a:off x="2057400" y="129540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233,000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6667" t="11429" r="15238" b="4762"/>
          <a:stretch>
            <a:fillRect/>
          </a:stretch>
        </p:blipFill>
        <p:spPr bwMode="auto">
          <a:xfrm>
            <a:off x="1143000" y="2057400"/>
            <a:ext cx="62407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3734812"/>
              </p:ext>
            </p:extLst>
          </p:nvPr>
        </p:nvGraphicFramePr>
        <p:xfrm>
          <a:off x="1828800" y="1371600"/>
          <a:ext cx="4724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77,263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+ Households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286" t="32000" r="22857" b="26095"/>
          <a:stretch>
            <a:fillRect/>
          </a:stretch>
        </p:blipFill>
        <p:spPr bwMode="auto">
          <a:xfrm>
            <a:off x="0" y="2514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7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System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2860878"/>
              </p:ext>
            </p:extLst>
          </p:nvPr>
        </p:nvGraphicFramePr>
        <p:xfrm>
          <a:off x="381000" y="1295400"/>
          <a:ext cx="4648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108,000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+ Households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4286" t="32000" r="22857" b="26095"/>
          <a:stretch>
            <a:fillRect/>
          </a:stretch>
        </p:blipFill>
        <p:spPr bwMode="auto">
          <a:xfrm>
            <a:off x="152400" y="2589426"/>
            <a:ext cx="8153400" cy="40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7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696199" cy="1143000"/>
          </a:xfrm>
        </p:spPr>
        <p:txBody>
          <a:bodyPr/>
          <a:lstStyle/>
          <a:p>
            <a:r>
              <a:rPr lang="en-US" dirty="0"/>
              <a:t>Immediate Priorities (</a:t>
            </a:r>
            <a:r>
              <a:rPr lang="en-US" dirty="0" smtClean="0"/>
              <a:t>E+72hrs)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9363352"/>
              </p:ext>
            </p:extLst>
          </p:nvPr>
        </p:nvGraphicFramePr>
        <p:xfrm>
          <a:off x="0" y="1234440"/>
          <a:ext cx="4114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45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Priorities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640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Activate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Statewide Search and Rescue Response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6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Recon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Tier I Named Areas of Interest (MSR’s,  C2 , Infrastructure)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Establish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JRSOI’s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Establish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State Logistics Center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1143000"/>
          <a:ext cx="4114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455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Critical Locations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Bowling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Green Airport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Kentucky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Dam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Wendell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H. Ford Regional Training </a:t>
                      </a:r>
                      <a:r>
                        <a:rPr lang="en-US" b="1" baseline="0" dirty="0" err="1" smtClean="0">
                          <a:solidFill>
                            <a:srgbClr val="000000"/>
                          </a:solidFill>
                        </a:rPr>
                        <a:t>Ctr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Regional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Coordination Center Initial </a:t>
                      </a:r>
                      <a:r>
                        <a:rPr lang="en-US" b="1" baseline="0" dirty="0" err="1" smtClean="0">
                          <a:solidFill>
                            <a:srgbClr val="000000"/>
                          </a:solidFill>
                        </a:rPr>
                        <a:t>Loc’s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Levees along the Mississippi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5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Ohio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River Locks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524" t="14476" r="8095" b="7048"/>
          <a:stretch>
            <a:fillRect/>
          </a:stretch>
        </p:blipFill>
        <p:spPr bwMode="auto">
          <a:xfrm>
            <a:off x="1447800" y="3657600"/>
            <a:ext cx="5257800" cy="31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1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1276</TotalTime>
  <Words>354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Kentucky Impact Overview</vt:lpstr>
      <vt:lpstr>General Impact</vt:lpstr>
      <vt:lpstr>Building Damage</vt:lpstr>
      <vt:lpstr>Total Number of Injured </vt:lpstr>
      <vt:lpstr>Total Number of Fatalities</vt:lpstr>
      <vt:lpstr>Shelter Seeking Populations </vt:lpstr>
      <vt:lpstr>Power Disruptions</vt:lpstr>
      <vt:lpstr>Water System Disruptions</vt:lpstr>
      <vt:lpstr>Immediate Priorities (E+72hrs)</vt:lpstr>
      <vt:lpstr>Kentucky Resource Assessment</vt:lpstr>
      <vt:lpstr>Planning Metrics (1st 30 days) </vt:lpstr>
      <vt:lpstr>Planning Metrics </vt:lpstr>
    </vt:vector>
  </TitlesOfParts>
  <Company>IEMA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Monken, Jonathon</dc:creator>
  <cp:lastModifiedBy>Harry Lee James</cp:lastModifiedBy>
  <cp:revision>62</cp:revision>
  <dcterms:created xsi:type="dcterms:W3CDTF">2013-10-10T19:49:02Z</dcterms:created>
  <dcterms:modified xsi:type="dcterms:W3CDTF">2013-10-29T19:37:35Z</dcterms:modified>
</cp:coreProperties>
</file>