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1" r:id="rId2"/>
    <p:sldId id="320" r:id="rId3"/>
    <p:sldId id="269" r:id="rId4"/>
    <p:sldId id="318" r:id="rId5"/>
    <p:sldId id="319" r:id="rId6"/>
    <p:sldId id="307" r:id="rId7"/>
    <p:sldId id="321" r:id="rId8"/>
    <p:sldId id="323" r:id="rId9"/>
    <p:sldId id="322" r:id="rId10"/>
    <p:sldId id="317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In-State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Structual Collaspe 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Inspection</c:v>
                </c:pt>
                <c:pt idx="9">
                  <c:v>Bridge Inspection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MMRT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2.0</c:v>
                </c:pt>
                <c:pt idx="1">
                  <c:v>3.0</c:v>
                </c:pt>
                <c:pt idx="2">
                  <c:v>9.0</c:v>
                </c:pt>
                <c:pt idx="3">
                  <c:v>2.0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7.0</c:v>
                </c:pt>
                <c:pt idx="8">
                  <c:v>125.0</c:v>
                </c:pt>
                <c:pt idx="9">
                  <c:v>20.0</c:v>
                </c:pt>
                <c:pt idx="10">
                  <c:v>41.0</c:v>
                </c:pt>
                <c:pt idx="11">
                  <c:v>0.0</c:v>
                </c:pt>
                <c:pt idx="12">
                  <c:v>3.0</c:v>
                </c:pt>
                <c:pt idx="13">
                  <c:v>14.0</c:v>
                </c:pt>
                <c:pt idx="14">
                  <c:v>1.0</c:v>
                </c:pt>
                <c:pt idx="15">
                  <c:v>3.0</c:v>
                </c:pt>
                <c:pt idx="16">
                  <c:v>12.0</c:v>
                </c:pt>
                <c:pt idx="17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Structual Collaspe 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Inspection</c:v>
                </c:pt>
                <c:pt idx="9">
                  <c:v>Bridge Inspection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MMRT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2.0</c:v>
                </c:pt>
                <c:pt idx="1">
                  <c:v>3.0</c:v>
                </c:pt>
                <c:pt idx="2">
                  <c:v>6.0</c:v>
                </c:pt>
                <c:pt idx="3">
                  <c:v>2.0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5.0</c:v>
                </c:pt>
                <c:pt idx="8">
                  <c:v>75.0</c:v>
                </c:pt>
                <c:pt idx="9">
                  <c:v>20.0</c:v>
                </c:pt>
                <c:pt idx="10">
                  <c:v>3.0</c:v>
                </c:pt>
                <c:pt idx="11">
                  <c:v>0.0</c:v>
                </c:pt>
                <c:pt idx="12">
                  <c:v>2.0</c:v>
                </c:pt>
                <c:pt idx="13">
                  <c:v>8.0</c:v>
                </c:pt>
                <c:pt idx="14">
                  <c:v>2.0</c:v>
                </c:pt>
                <c:pt idx="15">
                  <c:v>2.0</c:v>
                </c:pt>
                <c:pt idx="16">
                  <c:v>10.0</c:v>
                </c:pt>
                <c:pt idx="17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Needed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Structual Collaspe 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Inspection</c:v>
                </c:pt>
                <c:pt idx="9">
                  <c:v>Bridge Inspection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MMRT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7.0</c:v>
                </c:pt>
                <c:pt idx="1">
                  <c:v>3.0</c:v>
                </c:pt>
                <c:pt idx="2">
                  <c:v>15.0</c:v>
                </c:pt>
                <c:pt idx="3">
                  <c:v>25.0</c:v>
                </c:pt>
                <c:pt idx="4">
                  <c:v>25.0</c:v>
                </c:pt>
                <c:pt idx="5">
                  <c:v>1.0</c:v>
                </c:pt>
                <c:pt idx="6">
                  <c:v>2.0</c:v>
                </c:pt>
                <c:pt idx="7">
                  <c:v>10.0</c:v>
                </c:pt>
                <c:pt idx="8">
                  <c:v>100.0</c:v>
                </c:pt>
                <c:pt idx="9">
                  <c:v>30.0</c:v>
                </c:pt>
                <c:pt idx="10">
                  <c:v>27.0</c:v>
                </c:pt>
                <c:pt idx="11">
                  <c:v>25.0</c:v>
                </c:pt>
                <c:pt idx="12">
                  <c:v>2.0</c:v>
                </c:pt>
                <c:pt idx="13">
                  <c:v>8.0</c:v>
                </c:pt>
                <c:pt idx="14">
                  <c:v>3.0</c:v>
                </c:pt>
                <c:pt idx="15">
                  <c:v>3.0</c:v>
                </c:pt>
                <c:pt idx="16">
                  <c:v>14.0</c:v>
                </c:pt>
                <c:pt idx="17">
                  <c:v>10.0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Shortfall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USAR Team</c:v>
                </c:pt>
                <c:pt idx="1">
                  <c:v>TRT</c:v>
                </c:pt>
                <c:pt idx="2">
                  <c:v>Structual Collaspe </c:v>
                </c:pt>
                <c:pt idx="3">
                  <c:v>Type III IMT</c:v>
                </c:pt>
                <c:pt idx="4">
                  <c:v>Type II IMT</c:v>
                </c:pt>
                <c:pt idx="5">
                  <c:v>Type I IMT</c:v>
                </c:pt>
                <c:pt idx="6">
                  <c:v>EOC Team</c:v>
                </c:pt>
                <c:pt idx="7">
                  <c:v>EMAC A-Team</c:v>
                </c:pt>
                <c:pt idx="8">
                  <c:v>Bldg Inspection</c:v>
                </c:pt>
                <c:pt idx="9">
                  <c:v>Bridge Inspection</c:v>
                </c:pt>
                <c:pt idx="10">
                  <c:v>Hazmat</c:v>
                </c:pt>
                <c:pt idx="11">
                  <c:v>Ambulance ST</c:v>
                </c:pt>
                <c:pt idx="12">
                  <c:v>Med ERT</c:v>
                </c:pt>
                <c:pt idx="13">
                  <c:v>Water Rescue</c:v>
                </c:pt>
                <c:pt idx="14">
                  <c:v>Commo ST</c:v>
                </c:pt>
                <c:pt idx="15">
                  <c:v>MMRT</c:v>
                </c:pt>
                <c:pt idx="16">
                  <c:v>Law Enforcement ST</c:v>
                </c:pt>
                <c:pt idx="17">
                  <c:v>Crowd Control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5.0</c:v>
                </c:pt>
                <c:pt idx="1">
                  <c:v>0.0</c:v>
                </c:pt>
                <c:pt idx="2">
                  <c:v>9.0</c:v>
                </c:pt>
                <c:pt idx="3">
                  <c:v>23.0</c:v>
                </c:pt>
                <c:pt idx="4">
                  <c:v>24.0</c:v>
                </c:pt>
                <c:pt idx="5">
                  <c:v>0.0</c:v>
                </c:pt>
                <c:pt idx="6">
                  <c:v>1.0</c:v>
                </c:pt>
                <c:pt idx="7">
                  <c:v>5.0</c:v>
                </c:pt>
                <c:pt idx="8">
                  <c:v>25.0</c:v>
                </c:pt>
                <c:pt idx="9">
                  <c:v>10.0</c:v>
                </c:pt>
                <c:pt idx="10">
                  <c:v>27.0</c:v>
                </c:pt>
                <c:pt idx="11">
                  <c:v>25.0</c:v>
                </c:pt>
                <c:pt idx="12">
                  <c:v>0.0</c:v>
                </c:pt>
                <c:pt idx="13">
                  <c:v>0.0</c:v>
                </c:pt>
                <c:pt idx="14">
                  <c:v>4.0</c:v>
                </c:pt>
                <c:pt idx="15">
                  <c:v>1.0</c:v>
                </c:pt>
                <c:pt idx="16">
                  <c:v>4.0</c:v>
                </c:pt>
                <c:pt idx="17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710552"/>
        <c:axId val="2131780440"/>
      </c:barChart>
      <c:catAx>
        <c:axId val="213171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1780440"/>
        <c:crosses val="autoZero"/>
        <c:auto val="1"/>
        <c:lblAlgn val="ctr"/>
        <c:lblOffset val="100"/>
        <c:noMultiLvlLbl val="0"/>
      </c:catAx>
      <c:valAx>
        <c:axId val="2131780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1710552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ECBF45-CC25-4BB6-91F7-5D2B4B7EF6A7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126" tIns="46063" rIns="92126" bIns="4606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36B5B7-1359-461E-80BE-284BFCA1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8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5F18-D357-446A-B242-48F59A6CBBE0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8284-815C-474B-85D9-38C9C00E0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58CC-3BC1-4005-802A-1356BBE4801E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5DAF-1949-46CB-B213-B0B9B19F6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5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2F3E-8E93-4410-B10E-565A44788110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3FA3-7C84-4551-96DB-1218C0A64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74C9-951B-4E6B-9B72-0866216943D9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2C14-E01A-4B2D-B069-8C014D52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C665-9527-4982-A970-3AE38EFC5D80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30B0-D539-4545-A303-56011AFC2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EE87-74F4-42B0-B4FD-2315707375BD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6CFD-AC52-45C2-A286-8F5F14ED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2A79-7B69-461B-9224-832EF3A92B5E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5793-CADF-47CE-AB96-3EB515C70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4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A2C0-DC28-47D0-AF3E-C2A83338C088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F9A6-2B2A-4E78-AD06-0FA8A3EC1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4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B442-19A2-486D-98A1-36946BD57D22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4523-1B86-4A20-81A9-96F361E10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7FB6-EBDD-4542-A3EC-2ED925404E42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7594-0F29-46AA-99ED-2C1F569F3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19EB-F3B3-44D1-BAA9-416DF84F43C7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BBBD-71CD-448A-A70A-70FEC6926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F30C52-09FB-4777-9B0A-1B39AE3FD3BB}" type="datetimeFigureOut">
              <a:rPr lang="en-US"/>
              <a:pPr>
                <a:defRPr/>
              </a:pPr>
              <a:t>11/3/13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C503A-7166-4316-9974-1402E570D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8352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752600" y="3810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Mississippi Emergency Management Agency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636" y="1757218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Mississippi Impact Overview</a:t>
            </a:r>
          </a:p>
          <a:p>
            <a:r>
              <a:rPr lang="en-US" sz="5400" dirty="0" smtClean="0"/>
              <a:t>Capstone 14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542636" y="5334000"/>
            <a:ext cx="48675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Tom McAllister</a:t>
            </a:r>
          </a:p>
          <a:p>
            <a:r>
              <a:rPr lang="en-US" sz="3200" dirty="0" smtClean="0"/>
              <a:t>Response Director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8352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752600" y="381000"/>
            <a:ext cx="693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Mississippi Emergency Management Agency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5720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General Impact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419600" cy="4800600"/>
          </a:xfr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10732"/>
              </p:ext>
            </p:extLst>
          </p:nvPr>
        </p:nvGraphicFramePr>
        <p:xfrm>
          <a:off x="381000" y="1905001"/>
          <a:ext cx="3962400" cy="2707639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1981200"/>
              </a:tblGrid>
              <a:tr h="48982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Damage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6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Residential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45,059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1224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Commercial, Industrial and Other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1,623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96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46,862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33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26082" cy="5257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2730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       </a:t>
            </a: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Total Number of Injured 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769405"/>
              </p:ext>
            </p:extLst>
          </p:nvPr>
        </p:nvGraphicFramePr>
        <p:xfrm>
          <a:off x="381000" y="1981200"/>
          <a:ext cx="3962400" cy="2392680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Injuries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Medical Aid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4,000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Hospital Care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1,242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Life Threatening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165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5,407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           </a:t>
            </a:r>
            <a:r>
              <a:rPr lang="en-US" sz="4800" dirty="0" smtClean="0">
                <a:solidFill>
                  <a:srgbClr val="FFFF00"/>
                </a:solidFill>
              </a:rPr>
              <a:t>Total Number of Fatalities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173682" cy="49530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545731"/>
              </p:ext>
            </p:extLst>
          </p:nvPr>
        </p:nvGraphicFramePr>
        <p:xfrm>
          <a:off x="381000" y="2286000"/>
          <a:ext cx="3962400" cy="741680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Fatalities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2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962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Shelter Seeking Populations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945082" cy="50292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621636"/>
              </p:ext>
            </p:extLst>
          </p:nvPr>
        </p:nvGraphicFramePr>
        <p:xfrm>
          <a:off x="457200" y="2057400"/>
          <a:ext cx="3962400" cy="741680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Shelter Seeking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25,000+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1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	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Power Disruptions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097482" cy="525780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0263"/>
              </p:ext>
            </p:extLst>
          </p:nvPr>
        </p:nvGraphicFramePr>
        <p:xfrm>
          <a:off x="381000" y="2133600"/>
          <a:ext cx="3962400" cy="741680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41,790+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Water System  Disruptions</a:t>
            </a:r>
            <a:endParaRPr kumimoji="0" lang="en-US" sz="48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945082" cy="51816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992109"/>
              </p:ext>
            </p:extLst>
          </p:nvPr>
        </p:nvGraphicFramePr>
        <p:xfrm>
          <a:off x="533400" y="2590800"/>
          <a:ext cx="3962400" cy="741680"/>
        </p:xfrm>
        <a:graphic>
          <a:graphicData uri="http://schemas.openxmlformats.org/drawingml/2006/table">
            <a:tbl>
              <a:tblPr firstRow="1" bandRow="1"/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108,556+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2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557142"/>
              </p:ext>
            </p:extLst>
          </p:nvPr>
        </p:nvGraphicFramePr>
        <p:xfrm>
          <a:off x="533400" y="17526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63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224849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j-ea"/>
                <a:cs typeface="+mj-cs"/>
              </a:rPr>
              <a:t>Immediate Priorities (E+72hrs)</a:t>
            </a:r>
            <a:endParaRPr kumimoji="0" lang="en-US" sz="4600" b="0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784044"/>
              </p:ext>
            </p:extLst>
          </p:nvPr>
        </p:nvGraphicFramePr>
        <p:xfrm>
          <a:off x="1219200" y="1676400"/>
          <a:ext cx="6477000" cy="4993639"/>
        </p:xfrm>
        <a:graphic>
          <a:graphicData uri="http://schemas.openxmlformats.org/drawingml/2006/table">
            <a:tbl>
              <a:tblPr firstRow="1" bandRow="1"/>
              <a:tblGrid>
                <a:gridCol w="64770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Priorities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Major Supply Routes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Joint, Receiving,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Staging, On-Ward Movement and Integration 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State Forward EOC/ SERT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Commodity Staging Areas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Medical Evacuation/ care of survivors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Communications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Critical Locations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Northwest Community College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Robinsonville /Tunica county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Delta State University/ Bolivar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Med Center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Coahoma Community College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Baptist Med Center, </a:t>
                      </a:r>
                      <a:r>
                        <a:rPr lang="en-US" b="1" smtClean="0">
                          <a:solidFill>
                            <a:srgbClr val="000000"/>
                          </a:solidFill>
                        </a:rPr>
                        <a:t>Desoto Hospital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Bridges and roads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5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150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Cambria</vt:lpstr>
      <vt:lpstr>Office Theme</vt:lpstr>
      <vt:lpstr>PowerPoint Presentation</vt:lpstr>
      <vt:lpstr>General Impact</vt:lpstr>
      <vt:lpstr>PowerPoint Presentation</vt:lpstr>
      <vt:lpstr>           Total Number of Fatalities</vt:lpstr>
      <vt:lpstr>Shelter Seeking Populations</vt:lpstr>
      <vt:lpstr> Power Disruptions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aroth</dc:creator>
  <cp:lastModifiedBy>Tom McAllister</cp:lastModifiedBy>
  <cp:revision>154</cp:revision>
  <cp:lastPrinted>2013-11-01T17:51:29Z</cp:lastPrinted>
  <dcterms:created xsi:type="dcterms:W3CDTF">2008-01-30T18:56:04Z</dcterms:created>
  <dcterms:modified xsi:type="dcterms:W3CDTF">2013-11-04T01:11:44Z</dcterms:modified>
</cp:coreProperties>
</file>