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56" r:id="rId2"/>
    <p:sldId id="267" r:id="rId3"/>
    <p:sldId id="273" r:id="rId4"/>
    <p:sldId id="264" r:id="rId5"/>
    <p:sldId id="266" r:id="rId6"/>
    <p:sldId id="272" r:id="rId7"/>
    <p:sldId id="270" r:id="rId8"/>
    <p:sldId id="271" r:id="rId9"/>
    <p:sldId id="269" r:id="rId10"/>
    <p:sldId id="278" r:id="rId11"/>
    <p:sldId id="279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In-State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Sheet1!$A$2:$A$17</c:f>
              <c:strCache>
                <c:ptCount val="16"/>
                <c:pt idx="0">
                  <c:v>USAR Team</c:v>
                </c:pt>
                <c:pt idx="1">
                  <c:v>SAR</c:v>
                </c:pt>
                <c:pt idx="2">
                  <c:v>IMT</c:v>
                </c:pt>
                <c:pt idx="3">
                  <c:v>EMAC A-Team</c:v>
                </c:pt>
                <c:pt idx="4">
                  <c:v>Bldg Insp</c:v>
                </c:pt>
                <c:pt idx="5">
                  <c:v>Bridge Insp</c:v>
                </c:pt>
                <c:pt idx="6">
                  <c:v>HAZMAT</c:v>
                </c:pt>
                <c:pt idx="7">
                  <c:v>Ambulance ST</c:v>
                </c:pt>
                <c:pt idx="8">
                  <c:v>DMAT</c:v>
                </c:pt>
                <c:pt idx="9">
                  <c:v>DMORT</c:v>
                </c:pt>
                <c:pt idx="10">
                  <c:v>Rotary Air Amb.</c:v>
                </c:pt>
                <c:pt idx="11">
                  <c:v>Rotary Obs/Trans</c:v>
                </c:pt>
                <c:pt idx="12">
                  <c:v>Busses</c:v>
                </c:pt>
                <c:pt idx="13">
                  <c:v>Commo ST</c:v>
                </c:pt>
                <c:pt idx="14">
                  <c:v>Debris Removal</c:v>
                </c:pt>
                <c:pt idx="15">
                  <c:v>Law Enforcement ST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</c:v>
                </c:pt>
                <c:pt idx="1">
                  <c:v>41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  <c:pt idx="8">
                  <c:v>6</c:v>
                </c:pt>
                <c:pt idx="9">
                  <c:v>1</c:v>
                </c:pt>
                <c:pt idx="10">
                  <c:v>15</c:v>
                </c:pt>
                <c:pt idx="11">
                  <c:v>20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Available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Sheet1!$A$2:$A$17</c:f>
              <c:strCache>
                <c:ptCount val="16"/>
                <c:pt idx="0">
                  <c:v>USAR Team</c:v>
                </c:pt>
                <c:pt idx="1">
                  <c:v>SAR</c:v>
                </c:pt>
                <c:pt idx="2">
                  <c:v>IMT</c:v>
                </c:pt>
                <c:pt idx="3">
                  <c:v>EMAC A-Team</c:v>
                </c:pt>
                <c:pt idx="4">
                  <c:v>Bldg Insp</c:v>
                </c:pt>
                <c:pt idx="5">
                  <c:v>Bridge Insp</c:v>
                </c:pt>
                <c:pt idx="6">
                  <c:v>HAZMAT</c:v>
                </c:pt>
                <c:pt idx="7">
                  <c:v>Ambulance ST</c:v>
                </c:pt>
                <c:pt idx="8">
                  <c:v>DMAT</c:v>
                </c:pt>
                <c:pt idx="9">
                  <c:v>DMORT</c:v>
                </c:pt>
                <c:pt idx="10">
                  <c:v>Rotary Air Amb.</c:v>
                </c:pt>
                <c:pt idx="11">
                  <c:v>Rotary Obs/Trans</c:v>
                </c:pt>
                <c:pt idx="12">
                  <c:v>Busses</c:v>
                </c:pt>
                <c:pt idx="13">
                  <c:v>Commo ST</c:v>
                </c:pt>
                <c:pt idx="14">
                  <c:v>Debris Removal</c:v>
                </c:pt>
                <c:pt idx="15">
                  <c:v>Law Enforcement ST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1</c:v>
                </c:pt>
                <c:pt idx="1">
                  <c:v>41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  <c:pt idx="8">
                  <c:v>6</c:v>
                </c:pt>
                <c:pt idx="9">
                  <c:v>1</c:v>
                </c:pt>
                <c:pt idx="10">
                  <c:v>15</c:v>
                </c:pt>
                <c:pt idx="11">
                  <c:v>20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Needed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Sheet1!$A$2:$A$17</c:f>
              <c:strCache>
                <c:ptCount val="16"/>
                <c:pt idx="0">
                  <c:v>USAR Team</c:v>
                </c:pt>
                <c:pt idx="1">
                  <c:v>SAR</c:v>
                </c:pt>
                <c:pt idx="2">
                  <c:v>IMT</c:v>
                </c:pt>
                <c:pt idx="3">
                  <c:v>EMAC A-Team</c:v>
                </c:pt>
                <c:pt idx="4">
                  <c:v>Bldg Insp</c:v>
                </c:pt>
                <c:pt idx="5">
                  <c:v>Bridge Insp</c:v>
                </c:pt>
                <c:pt idx="6">
                  <c:v>HAZMAT</c:v>
                </c:pt>
                <c:pt idx="7">
                  <c:v>Ambulance ST</c:v>
                </c:pt>
                <c:pt idx="8">
                  <c:v>DMAT</c:v>
                </c:pt>
                <c:pt idx="9">
                  <c:v>DMORT</c:v>
                </c:pt>
                <c:pt idx="10">
                  <c:v>Rotary Air Amb.</c:v>
                </c:pt>
                <c:pt idx="11">
                  <c:v>Rotary Obs/Trans</c:v>
                </c:pt>
                <c:pt idx="12">
                  <c:v>Busses</c:v>
                </c:pt>
                <c:pt idx="13">
                  <c:v>Commo ST</c:v>
                </c:pt>
                <c:pt idx="14">
                  <c:v>Debris Removal</c:v>
                </c:pt>
                <c:pt idx="15">
                  <c:v>Law Enforcement ST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20</c:v>
                </c:pt>
                <c:pt idx="1">
                  <c:v>267</c:v>
                </c:pt>
                <c:pt idx="2">
                  <c:v>24</c:v>
                </c:pt>
                <c:pt idx="3">
                  <c:v>3</c:v>
                </c:pt>
                <c:pt idx="4">
                  <c:v>87</c:v>
                </c:pt>
                <c:pt idx="5">
                  <c:v>100</c:v>
                </c:pt>
                <c:pt idx="6">
                  <c:v>73</c:v>
                </c:pt>
                <c:pt idx="7">
                  <c:v>23</c:v>
                </c:pt>
                <c:pt idx="8">
                  <c:v>143</c:v>
                </c:pt>
                <c:pt idx="9">
                  <c:v>2</c:v>
                </c:pt>
                <c:pt idx="10">
                  <c:v>248</c:v>
                </c:pt>
                <c:pt idx="11">
                  <c:v>148</c:v>
                </c:pt>
                <c:pt idx="12">
                  <c:v>500</c:v>
                </c:pt>
                <c:pt idx="13">
                  <c:v>78</c:v>
                </c:pt>
                <c:pt idx="14">
                  <c:v>25</c:v>
                </c:pt>
                <c:pt idx="15">
                  <c:v>23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Shortfall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Sheet1!$A$2:$A$17</c:f>
              <c:strCache>
                <c:ptCount val="16"/>
                <c:pt idx="0">
                  <c:v>USAR Team</c:v>
                </c:pt>
                <c:pt idx="1">
                  <c:v>SAR</c:v>
                </c:pt>
                <c:pt idx="2">
                  <c:v>IMT</c:v>
                </c:pt>
                <c:pt idx="3">
                  <c:v>EMAC A-Team</c:v>
                </c:pt>
                <c:pt idx="4">
                  <c:v>Bldg Insp</c:v>
                </c:pt>
                <c:pt idx="5">
                  <c:v>Bridge Insp</c:v>
                </c:pt>
                <c:pt idx="6">
                  <c:v>HAZMAT</c:v>
                </c:pt>
                <c:pt idx="7">
                  <c:v>Ambulance ST</c:v>
                </c:pt>
                <c:pt idx="8">
                  <c:v>DMAT</c:v>
                </c:pt>
                <c:pt idx="9">
                  <c:v>DMORT</c:v>
                </c:pt>
                <c:pt idx="10">
                  <c:v>Rotary Air Amb.</c:v>
                </c:pt>
                <c:pt idx="11">
                  <c:v>Rotary Obs/Trans</c:v>
                </c:pt>
                <c:pt idx="12">
                  <c:v>Busses</c:v>
                </c:pt>
                <c:pt idx="13">
                  <c:v>Commo ST</c:v>
                </c:pt>
                <c:pt idx="14">
                  <c:v>Debris Removal</c:v>
                </c:pt>
                <c:pt idx="15">
                  <c:v>Law Enforcement ST</c:v>
                </c:pt>
              </c:strCache>
            </c:strRef>
          </c:cat>
          <c:val>
            <c:numRef>
              <c:f>Sheet1!$E$2:$E$17</c:f>
              <c:numCache>
                <c:formatCode>General</c:formatCode>
                <c:ptCount val="16"/>
                <c:pt idx="0">
                  <c:v>19</c:v>
                </c:pt>
                <c:pt idx="1">
                  <c:v>226</c:v>
                </c:pt>
                <c:pt idx="2">
                  <c:v>21</c:v>
                </c:pt>
                <c:pt idx="3">
                  <c:v>2</c:v>
                </c:pt>
                <c:pt idx="4">
                  <c:v>87</c:v>
                </c:pt>
                <c:pt idx="5">
                  <c:v>100</c:v>
                </c:pt>
                <c:pt idx="6">
                  <c:v>70</c:v>
                </c:pt>
                <c:pt idx="7">
                  <c:v>23</c:v>
                </c:pt>
                <c:pt idx="8">
                  <c:v>137</c:v>
                </c:pt>
                <c:pt idx="9">
                  <c:v>1</c:v>
                </c:pt>
                <c:pt idx="10">
                  <c:v>233</c:v>
                </c:pt>
                <c:pt idx="11">
                  <c:v>128</c:v>
                </c:pt>
                <c:pt idx="12">
                  <c:v>500</c:v>
                </c:pt>
                <c:pt idx="13">
                  <c:v>78</c:v>
                </c:pt>
                <c:pt idx="14">
                  <c:v>25</c:v>
                </c:pt>
                <c:pt idx="15">
                  <c:v>23</c:v>
                </c:pt>
              </c:numCache>
            </c:numRef>
          </c:val>
        </c:ser>
        <c:shape val="box"/>
        <c:axId val="105531648"/>
        <c:axId val="105877888"/>
        <c:axId val="0"/>
      </c:bar3DChart>
      <c:catAx>
        <c:axId val="105531648"/>
        <c:scaling>
          <c:orientation val="minMax"/>
        </c:scaling>
        <c:axPos val="b"/>
        <c:tickLblPos val="nextTo"/>
        <c:crossAx val="105877888"/>
        <c:crosses val="autoZero"/>
        <c:auto val="1"/>
        <c:lblAlgn val="ctr"/>
        <c:lblOffset val="100"/>
      </c:catAx>
      <c:valAx>
        <c:axId val="105877888"/>
        <c:scaling>
          <c:orientation val="minMax"/>
        </c:scaling>
        <c:axPos val="l"/>
        <c:majorGridlines/>
        <c:numFmt formatCode="General" sourceLinked="1"/>
        <c:tickLblPos val="nextTo"/>
        <c:crossAx val="10553164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4FFE5-859A-4C4D-942A-7FA5C9F1E035}" type="datetimeFigureOut">
              <a:rPr lang="en-US" smtClean="0"/>
              <a:t>11/4/2013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F5731-BC9A-4689-A027-593506FEBC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F5731-BC9A-4689-A027-593506FEBC78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EB2-CD3E-4BB7-8FFC-AA3560F8DF75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B17-8601-44DE-898F-232490F8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EB2-CD3E-4BB7-8FFC-AA3560F8DF75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B17-8601-44DE-898F-232490F8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EB2-CD3E-4BB7-8FFC-AA3560F8DF75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B17-8601-44DE-898F-232490F8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EB2-CD3E-4BB7-8FFC-AA3560F8DF75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B17-8601-44DE-898F-232490F8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EB2-CD3E-4BB7-8FFC-AA3560F8DF75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B17-8601-44DE-898F-232490F8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EB2-CD3E-4BB7-8FFC-AA3560F8DF75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B17-8601-44DE-898F-232490F8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EB2-CD3E-4BB7-8FFC-AA3560F8DF75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B17-8601-44DE-898F-232490F8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EB2-CD3E-4BB7-8FFC-AA3560F8DF75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B17-8601-44DE-898F-232490F8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EB2-CD3E-4BB7-8FFC-AA3560F8DF75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B17-8601-44DE-898F-232490F8E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EB2-CD3E-4BB7-8FFC-AA3560F8DF75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6AB17-8601-44DE-898F-232490F8E6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9EB2-CD3E-4BB7-8FFC-AA3560F8DF75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36AB17-8601-44DE-898F-232490F8E6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836AB17-8601-44DE-898F-232490F8E6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C0A9EB2-CD3E-4BB7-8FFC-AA3560F8DF75}" type="datetimeFigureOut">
              <a:rPr lang="en-US" smtClean="0"/>
              <a:pPr/>
              <a:t>11/4/2013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Missouri Impact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Capstone 14 Exercise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083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Missouri Resource Assessment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713550"/>
              </p:ext>
            </p:extLst>
          </p:nvPr>
        </p:nvGraphicFramePr>
        <p:xfrm>
          <a:off x="457200" y="1295400"/>
          <a:ext cx="7620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596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Metrics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USAR – Per Joint FEMA/State Response Plan</a:t>
            </a:r>
          </a:p>
          <a:p>
            <a:r>
              <a:rPr lang="en-US" sz="1600" b="1" dirty="0" smtClean="0"/>
              <a:t>SAR – Per Joint FEMA/State Response Plan</a:t>
            </a:r>
          </a:p>
          <a:p>
            <a:r>
              <a:rPr lang="en-US" sz="1600" b="1" dirty="0" smtClean="0"/>
              <a:t>IMT – Per Joint FEMA/State Response Plan</a:t>
            </a:r>
          </a:p>
          <a:p>
            <a:r>
              <a:rPr lang="en-US" sz="1600" b="1" dirty="0" smtClean="0"/>
              <a:t>EMAC  A-Team – 2 to support state team (24/7 shifts)</a:t>
            </a:r>
          </a:p>
          <a:p>
            <a:r>
              <a:rPr lang="en-US" sz="1600" b="1" dirty="0" smtClean="0"/>
              <a:t>Bldg/Bridge Inspection – ESF-3 &amp; MODOT Initiated &amp; supported</a:t>
            </a:r>
          </a:p>
          <a:p>
            <a:r>
              <a:rPr lang="en-US" sz="1600" b="1" dirty="0" smtClean="0"/>
              <a:t>HAZMAT – Known infrastructure assessment (refineries, chemical plants, </a:t>
            </a:r>
            <a:r>
              <a:rPr lang="en-US" sz="1600" b="1" dirty="0" err="1" smtClean="0"/>
              <a:t>etc</a:t>
            </a:r>
            <a:r>
              <a:rPr lang="en-US" sz="1600" b="1" dirty="0" smtClean="0"/>
              <a:t>)</a:t>
            </a:r>
          </a:p>
          <a:p>
            <a:r>
              <a:rPr lang="en-US" sz="1600" b="1" dirty="0" smtClean="0"/>
              <a:t>Ambulance Strike Team – Based on population density, casualty estimates, and transport distance (10 ambulance per team)</a:t>
            </a:r>
          </a:p>
          <a:p>
            <a:r>
              <a:rPr lang="en-US" sz="1600" b="1" dirty="0" smtClean="0"/>
              <a:t>DMAT – Per ESF-8 Response Plan and casualty projections</a:t>
            </a:r>
          </a:p>
          <a:p>
            <a:r>
              <a:rPr lang="en-US" sz="1600" b="1" dirty="0" smtClean="0"/>
              <a:t>DMORT – Per ESF-8 Response Plan and casualty projections</a:t>
            </a:r>
          </a:p>
          <a:p>
            <a:r>
              <a:rPr lang="en-US" sz="1600" b="1" dirty="0" smtClean="0"/>
              <a:t>Rotary Ambulance –  Per ESF-8 Response Plan and casualty projections</a:t>
            </a:r>
          </a:p>
          <a:p>
            <a:r>
              <a:rPr lang="en-US" sz="1600" b="1" dirty="0" smtClean="0"/>
              <a:t>Rotary Observation and Transportation – Per ESF-1, ESF-9, ESF-13, ESF-16 response plans</a:t>
            </a:r>
          </a:p>
          <a:p>
            <a:r>
              <a:rPr lang="en-US" sz="1600" b="1" dirty="0" smtClean="0"/>
              <a:t>Busses – Per ESF-1, ESF-6, ESF-7, ESF-8 response plans</a:t>
            </a:r>
          </a:p>
          <a:p>
            <a:r>
              <a:rPr lang="en-US" sz="1600" b="1" dirty="0" err="1" smtClean="0"/>
              <a:t>Commo</a:t>
            </a:r>
            <a:r>
              <a:rPr lang="en-US" sz="1600" b="1" dirty="0" smtClean="0"/>
              <a:t> </a:t>
            </a:r>
            <a:r>
              <a:rPr lang="en-US" sz="1600" b="1" dirty="0" smtClean="0"/>
              <a:t>STS </a:t>
            </a:r>
            <a:r>
              <a:rPr lang="en-US" sz="1600" b="1" dirty="0" smtClean="0"/>
              <a:t>-  </a:t>
            </a:r>
            <a:r>
              <a:rPr lang="en-US" sz="1600" b="1" dirty="0" smtClean="0"/>
              <a:t>Based on facilit</a:t>
            </a:r>
            <a:r>
              <a:rPr lang="en-US" sz="1600" b="1" dirty="0" smtClean="0"/>
              <a:t>ies activated</a:t>
            </a:r>
            <a:endParaRPr lang="en-US" sz="1600" b="1" dirty="0" smtClean="0"/>
          </a:p>
          <a:p>
            <a:r>
              <a:rPr lang="en-US" sz="1600" b="1" dirty="0" smtClean="0"/>
              <a:t>Debris Removal – </a:t>
            </a:r>
            <a:r>
              <a:rPr lang="en-US" sz="1600" b="1" dirty="0" smtClean="0"/>
              <a:t> 1 per county</a:t>
            </a: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1749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Metrics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7620000" cy="20574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7200" b="1" dirty="0" smtClean="0"/>
              <a:t>QUESTIONS? </a:t>
            </a:r>
            <a:endParaRPr lang="en-US" sz="7200" b="1" dirty="0"/>
          </a:p>
        </p:txBody>
      </p:sp>
    </p:spTree>
    <p:extLst>
      <p:ext uri="{BB962C8B-B14F-4D97-AF65-F5344CB8AC3E}">
        <p14:creationId xmlns="" xmlns:p14="http://schemas.microsoft.com/office/powerpoint/2010/main" val="427130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Impact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69462720"/>
              </p:ext>
            </p:extLst>
          </p:nvPr>
        </p:nvGraphicFramePr>
        <p:xfrm>
          <a:off x="381000" y="1600200"/>
          <a:ext cx="3048000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Overview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 Structures Damaged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87,000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 Injured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13,444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 Fatalities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654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 Seeking Shelter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237,991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 Without Power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750,000 +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 Without Water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307,000 +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0" name="Picture 49" descr="NMSZ 0H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600200"/>
            <a:ext cx="5109158" cy="426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48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Damage</a:t>
            </a:r>
            <a:endParaRPr lang="en-US" dirty="0"/>
          </a:p>
        </p:txBody>
      </p:sp>
      <p:pic>
        <p:nvPicPr>
          <p:cNvPr id="5" name="Picture 4" descr="County Status Building Da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473640"/>
            <a:ext cx="5361636" cy="4469960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82990855"/>
              </p:ext>
            </p:extLst>
          </p:nvPr>
        </p:nvGraphicFramePr>
        <p:xfrm>
          <a:off x="457200" y="3352800"/>
          <a:ext cx="320040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Breakdown of Damage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Residential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83,600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Commercial, Industrial and Other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2000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1200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86,800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7632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unty Status Injur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1752600"/>
            <a:ext cx="4800600" cy="4002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Number of Injured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31462696"/>
              </p:ext>
            </p:extLst>
          </p:nvPr>
        </p:nvGraphicFramePr>
        <p:xfrm>
          <a:off x="304800" y="3246449"/>
          <a:ext cx="39624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Breakdown of Injuries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Medical Aid Needed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10,179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Hospital Care Needed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2,898</a:t>
                      </a:r>
                    </a:p>
                    <a:p>
                      <a:pPr algn="ctr"/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Life Threatening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361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13,438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3977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unty Status Fatalit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286000"/>
            <a:ext cx="5301230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Number of Fatalities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46900636"/>
              </p:ext>
            </p:extLst>
          </p:nvPr>
        </p:nvGraphicFramePr>
        <p:xfrm>
          <a:off x="2057400" y="1315720"/>
          <a:ext cx="396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Fatalities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687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673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Shelter Seeking Populations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54833683"/>
              </p:ext>
            </p:extLst>
          </p:nvPr>
        </p:nvGraphicFramePr>
        <p:xfrm>
          <a:off x="2590800" y="1239520"/>
          <a:ext cx="3962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Shelter Seeking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237991 +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County Status Shelter Seeking p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8176" y="2031395"/>
            <a:ext cx="5789424" cy="4826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16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unty Status Power Disrup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286000"/>
            <a:ext cx="5392431" cy="44956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Disruptions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63734812"/>
              </p:ext>
            </p:extLst>
          </p:nvPr>
        </p:nvGraphicFramePr>
        <p:xfrm>
          <a:off x="2514600" y="1198880"/>
          <a:ext cx="39624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Number Affected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310,000 Households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9703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System Disruptions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42860878"/>
              </p:ext>
            </p:extLst>
          </p:nvPr>
        </p:nvGraphicFramePr>
        <p:xfrm>
          <a:off x="2514600" y="1198880"/>
          <a:ext cx="39624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812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Number Affected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124,000 Households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County Status Water Disrup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0576" y="2286000"/>
            <a:ext cx="5408424" cy="45089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703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696199" cy="1143000"/>
          </a:xfrm>
        </p:spPr>
        <p:txBody>
          <a:bodyPr/>
          <a:lstStyle/>
          <a:p>
            <a:r>
              <a:rPr lang="en-US" dirty="0"/>
              <a:t>Immediate Priorities (</a:t>
            </a:r>
            <a:r>
              <a:rPr lang="en-US" dirty="0" smtClean="0"/>
              <a:t>E+72hrs)</a:t>
            </a:r>
            <a:endParaRPr lang="en-US" dirty="0"/>
          </a:p>
        </p:txBody>
      </p:sp>
      <p:pic>
        <p:nvPicPr>
          <p:cNvPr id="6" name="Picture 5" descr="NMSZ +7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679043"/>
            <a:ext cx="5193477" cy="4493157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59363352"/>
              </p:ext>
            </p:extLst>
          </p:nvPr>
        </p:nvGraphicFramePr>
        <p:xfrm>
          <a:off x="457200" y="1366520"/>
          <a:ext cx="297180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Priorities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Life Saving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Clear Major Routes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Establish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Reception Sites</a:t>
                      </a:r>
                      <a:endParaRPr lang="en-US" b="1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Establish Logistical Bases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Establish Distribution Points 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3581400"/>
          <a:ext cx="2971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Critical Locations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Six Flags over St. Louis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Forrest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Park, St Louis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St Charles Convention Center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St Charles Soccer Park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3 Rivers College, Poplar Bluff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Malden City Airport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Sikeston Fair Grounds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180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3323</TotalTime>
  <Words>306</Words>
  <Application>Microsoft Office PowerPoint</Application>
  <PresentationFormat>On-screen Show (4:3)</PresentationFormat>
  <Paragraphs>85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Missouri Impact Overview</vt:lpstr>
      <vt:lpstr>General Impact</vt:lpstr>
      <vt:lpstr>Building Damage</vt:lpstr>
      <vt:lpstr>Total Number of Injured </vt:lpstr>
      <vt:lpstr>Total Number of Fatalities</vt:lpstr>
      <vt:lpstr>Shelter Seeking Populations </vt:lpstr>
      <vt:lpstr>Power Disruptions</vt:lpstr>
      <vt:lpstr>Water System Disruptions</vt:lpstr>
      <vt:lpstr>Immediate Priorities (E+72hrs)</vt:lpstr>
      <vt:lpstr>Missouri Resource Assessment</vt:lpstr>
      <vt:lpstr>Planning Metrics </vt:lpstr>
      <vt:lpstr>Planning Metrics </vt:lpstr>
    </vt:vector>
  </TitlesOfParts>
  <Company>IEMA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Monken, Jonathon</dc:creator>
  <cp:lastModifiedBy>dharrison</cp:lastModifiedBy>
  <cp:revision>272</cp:revision>
  <dcterms:created xsi:type="dcterms:W3CDTF">2013-10-10T19:49:02Z</dcterms:created>
  <dcterms:modified xsi:type="dcterms:W3CDTF">2013-11-04T14:11:02Z</dcterms:modified>
</cp:coreProperties>
</file>