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8" r:id="rId3"/>
    <p:sldId id="273" r:id="rId4"/>
    <p:sldId id="264" r:id="rId5"/>
    <p:sldId id="266" r:id="rId6"/>
    <p:sldId id="272" r:id="rId7"/>
    <p:sldId id="270" r:id="rId8"/>
    <p:sldId id="271" r:id="rId9"/>
    <p:sldId id="275" r:id="rId10"/>
    <p:sldId id="277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8" y="17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DBA330-223B-41DC-AFE0-C0016278FC9A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5BF7C-0750-4684-B6DF-567A6FEB41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8892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208F9F-C6F5-4BAD-AC59-E741B2F3CD87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48C56-EDA0-4C99-AE3C-D40E8BEBE8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360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248C56-EDA0-4C99-AE3C-D40E8BEBE84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38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836AB17-8601-44DE-898F-232490F8E64A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C0A9EB2-CD3E-4BB7-8FFC-AA3560F8DF75}" type="datetimeFigureOut">
              <a:rPr lang="en-US" smtClean="0"/>
              <a:t>11/4/2013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Tennessee Impact Overview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Capstone 14 Exercise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83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Metrics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7000"/>
            <a:ext cx="7620000" cy="2057400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en-US" sz="7200" b="1" dirty="0" smtClean="0"/>
              <a:t>QUESTIONS? 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4271300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Impact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999550"/>
              </p:ext>
            </p:extLst>
          </p:nvPr>
        </p:nvGraphicFramePr>
        <p:xfrm>
          <a:off x="1447800" y="1600200"/>
          <a:ext cx="3962400" cy="394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Overview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 Structures Destroyed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>
                          <a:solidFill>
                            <a:srgbClr val="000000"/>
                          </a:solidFill>
                        </a:rPr>
                        <a:t>115,541</a:t>
                      </a:r>
                      <a:endParaRPr lang="en-US" b="1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 Injuries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36,388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 Fatalities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2,178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 Persons Seeking Temporary Shelter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36,372 +   </a:t>
                      </a:r>
                      <a:r>
                        <a:rPr lang="en-US" b="1" i="1" dirty="0" smtClean="0">
                          <a:solidFill>
                            <a:srgbClr val="000000"/>
                          </a:solidFill>
                        </a:rPr>
                        <a:t>(Day 1)</a:t>
                      </a:r>
                      <a:endParaRPr lang="en-US" b="1" i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 Households Without Power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262,730 +   </a:t>
                      </a:r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(Day 1)</a:t>
                      </a:r>
                      <a:endParaRPr lang="en-US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 Households Without Water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533,925 +   </a:t>
                      </a:r>
                      <a:r>
                        <a:rPr lang="en-US" b="1" i="1" dirty="0" smtClean="0">
                          <a:solidFill>
                            <a:srgbClr val="000000"/>
                          </a:solidFill>
                        </a:rPr>
                        <a:t>(Day 1)</a:t>
                      </a:r>
                      <a:endParaRPr lang="en-US" b="1" i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878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Damage</a:t>
            </a:r>
            <a:endParaRPr lang="en-U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7267" y="2286000"/>
            <a:ext cx="4062333" cy="3657599"/>
          </a:xfrm>
          <a:prstGeom prst="rect">
            <a:avLst/>
          </a:prstGeom>
          <a:noFill/>
          <a:ln w="9525">
            <a:solidFill>
              <a:schemeClr val="bg1">
                <a:lumMod val="6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graphicFrame>
        <p:nvGraphicFramePr>
          <p:cNvPr id="8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0223687"/>
              </p:ext>
            </p:extLst>
          </p:nvPr>
        </p:nvGraphicFramePr>
        <p:xfrm>
          <a:off x="204867" y="1600200"/>
          <a:ext cx="3757534" cy="3362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4933"/>
                <a:gridCol w="1752601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Building Damage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Breakdown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Slight Damage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108,755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Minor Damage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61,003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Major Damage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21,929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5440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>
                          <a:solidFill>
                            <a:srgbClr val="000000"/>
                          </a:solidFill>
                        </a:rPr>
                        <a:t>Destroyed: </a:t>
                      </a:r>
                      <a:r>
                        <a:rPr lang="en-US" b="1" i="1" dirty="0" smtClean="0">
                          <a:solidFill>
                            <a:srgbClr val="000000"/>
                          </a:solidFill>
                        </a:rPr>
                        <a:t>Residential Homes</a:t>
                      </a:r>
                      <a:endParaRPr lang="en-US" b="1" i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>
                          <a:solidFill>
                            <a:srgbClr val="000000"/>
                          </a:solidFill>
                        </a:rPr>
                        <a:t>113,432</a:t>
                      </a:r>
                      <a:endParaRPr lang="en-US" b="1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baseline="0" dirty="0" smtClean="0">
                          <a:solidFill>
                            <a:srgbClr val="000000"/>
                          </a:solidFill>
                        </a:rPr>
                        <a:t>Destroyed: </a:t>
                      </a:r>
                    </a:p>
                    <a:p>
                      <a:pPr algn="ctr"/>
                      <a:r>
                        <a:rPr lang="en-US" b="1" i="1" baseline="0" dirty="0" smtClean="0">
                          <a:solidFill>
                            <a:srgbClr val="000000"/>
                          </a:solidFill>
                        </a:rPr>
                        <a:t>Non-Residential </a:t>
                      </a:r>
                      <a:r>
                        <a:rPr lang="en-US" sz="1200" b="1" i="1" baseline="0" dirty="0" smtClean="0">
                          <a:solidFill>
                            <a:srgbClr val="000000"/>
                          </a:solidFill>
                        </a:rPr>
                        <a:t>(commercial, industrial, etc.)</a:t>
                      </a:r>
                    </a:p>
                    <a:p>
                      <a:pPr algn="ctr"/>
                      <a:endParaRPr lang="en-US" sz="300" b="1" i="1" dirty="0" smtClean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 smtClean="0">
                          <a:solidFill>
                            <a:srgbClr val="000000"/>
                          </a:solidFill>
                        </a:rPr>
                        <a:t>2,109</a:t>
                      </a:r>
                    </a:p>
                    <a:p>
                      <a:pPr algn="ctr"/>
                      <a:endParaRPr lang="en-US" b="1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="1" i="0" dirty="0" smtClean="0">
                          <a:solidFill>
                            <a:srgbClr val="000000"/>
                          </a:solidFill>
                        </a:rPr>
                        <a:t>Total Destroyed</a:t>
                      </a:r>
                      <a:endParaRPr lang="en-US" sz="1800" b="1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smtClean="0">
                          <a:solidFill>
                            <a:srgbClr val="000000"/>
                          </a:solidFill>
                        </a:rPr>
                        <a:t>115,541</a:t>
                      </a:r>
                      <a:endParaRPr lang="en-US" b="1" i="0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326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Number of Injuries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3454211"/>
              </p:ext>
            </p:extLst>
          </p:nvPr>
        </p:nvGraphicFramePr>
        <p:xfrm>
          <a:off x="152400" y="1600200"/>
          <a:ext cx="3962400" cy="239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Breakdown of Injuries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Medical Aid Needed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25,542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Hospital Care Needed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7,675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Life Threatening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1,180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36,388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1" y="2362200"/>
            <a:ext cx="4114799" cy="3657599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9777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Total Number of Fatalities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8180734"/>
              </p:ext>
            </p:extLst>
          </p:nvPr>
        </p:nvGraphicFramePr>
        <p:xfrm>
          <a:off x="152400" y="1544320"/>
          <a:ext cx="3962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Fatalities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2,178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295525"/>
            <a:ext cx="4105052" cy="3648075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731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Shelter Seeking Populations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6030683"/>
              </p:ext>
            </p:extLst>
          </p:nvPr>
        </p:nvGraphicFramePr>
        <p:xfrm>
          <a:off x="152400" y="1524000"/>
          <a:ext cx="3962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Persons Seeking Temporary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Shelter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36,372 +   </a:t>
                      </a:r>
                      <a:r>
                        <a:rPr lang="en-US" b="1" i="1" dirty="0" smtClean="0">
                          <a:solidFill>
                            <a:srgbClr val="000000"/>
                          </a:solidFill>
                        </a:rPr>
                        <a:t>(Day 1)</a:t>
                      </a:r>
                      <a:endParaRPr lang="en-US" b="1" i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2173" y="2286000"/>
            <a:ext cx="4133627" cy="3648075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71614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Power Disruptions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0282620"/>
              </p:ext>
            </p:extLst>
          </p:nvPr>
        </p:nvGraphicFramePr>
        <p:xfrm>
          <a:off x="152400" y="1468120"/>
          <a:ext cx="3962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Households without</a:t>
                      </a:r>
                      <a:r>
                        <a:rPr lang="en-US" baseline="0" dirty="0" smtClean="0">
                          <a:solidFill>
                            <a:schemeClr val="tx1"/>
                          </a:solidFill>
                        </a:rPr>
                        <a:t> Power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262,730 +   </a:t>
                      </a:r>
                      <a:r>
                        <a:rPr lang="en-US" b="1" i="1" dirty="0" smtClean="0">
                          <a:solidFill>
                            <a:schemeClr val="tx1"/>
                          </a:solidFill>
                        </a:rPr>
                        <a:t>(Day 1)</a:t>
                      </a:r>
                      <a:endParaRPr lang="en-US" b="1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295" y="2286000"/>
            <a:ext cx="4196980" cy="3667125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03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Water System Disruptions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6123890"/>
              </p:ext>
            </p:extLst>
          </p:nvPr>
        </p:nvGraphicFramePr>
        <p:xfrm>
          <a:off x="152400" y="1468120"/>
          <a:ext cx="39624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1981200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Households without Water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0000"/>
                          </a:solidFill>
                        </a:rPr>
                        <a:t>533,925 +   </a:t>
                      </a:r>
                      <a:r>
                        <a:rPr lang="en-US" b="1" i="1" dirty="0" smtClean="0">
                          <a:solidFill>
                            <a:srgbClr val="000000"/>
                          </a:solidFill>
                        </a:rPr>
                        <a:t>(Day 1)</a:t>
                      </a:r>
                      <a:endParaRPr lang="en-US" b="1" i="1" dirty="0">
                        <a:solidFill>
                          <a:srgbClr val="0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362200"/>
            <a:ext cx="4133626" cy="3654915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703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Planning Metrics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20000" cy="4953000"/>
          </a:xfrm>
        </p:spPr>
        <p:txBody>
          <a:bodyPr>
            <a:normAutofit lnSpcReduction="10000"/>
          </a:bodyPr>
          <a:lstStyle/>
          <a:p>
            <a:r>
              <a:rPr lang="en-US" sz="1600" b="1" dirty="0" smtClean="0"/>
              <a:t>USAR – Major metropolitan areas, population of 100,000 or more with multi-story/multi-family structures</a:t>
            </a:r>
          </a:p>
          <a:p>
            <a:r>
              <a:rPr lang="en-US" sz="1600" b="1" dirty="0" smtClean="0"/>
              <a:t>TRT – One per County for initial response</a:t>
            </a:r>
          </a:p>
          <a:p>
            <a:r>
              <a:rPr lang="en-US" sz="1600" b="1" dirty="0" smtClean="0"/>
              <a:t>SAR – One per County for initial response (Ground &amp; Aerial)</a:t>
            </a:r>
          </a:p>
          <a:p>
            <a:r>
              <a:rPr lang="en-US" sz="1600" b="1" dirty="0" smtClean="0"/>
              <a:t>IMT – Per Area Command, State Forward Operating Base, and established  JRSOI</a:t>
            </a:r>
          </a:p>
          <a:p>
            <a:r>
              <a:rPr lang="en-US" sz="1600" b="1" dirty="0" smtClean="0"/>
              <a:t>EOC Team – Per State EOC</a:t>
            </a:r>
          </a:p>
          <a:p>
            <a:r>
              <a:rPr lang="en-US" sz="1600" b="1" dirty="0" smtClean="0"/>
              <a:t>EMAC A-Team – Per State EOC (24/7 shifts)</a:t>
            </a:r>
          </a:p>
          <a:p>
            <a:r>
              <a:rPr lang="en-US" sz="1600" b="1" dirty="0" err="1" smtClean="0"/>
              <a:t>Bldg</a:t>
            </a:r>
            <a:r>
              <a:rPr lang="en-US" sz="1600" b="1" dirty="0" smtClean="0"/>
              <a:t>/Bridge Inspection – Per County</a:t>
            </a:r>
          </a:p>
          <a:p>
            <a:r>
              <a:rPr lang="en-US" sz="1600" b="1" dirty="0" smtClean="0"/>
              <a:t>HAZMAT – Known infrastructure assessment (refineries, chemical plants, </a:t>
            </a:r>
            <a:r>
              <a:rPr lang="en-US" sz="1600" b="1" dirty="0" err="1" smtClean="0"/>
              <a:t>etc</a:t>
            </a:r>
            <a:r>
              <a:rPr lang="en-US" sz="1600" b="1" dirty="0" smtClean="0"/>
              <a:t>)</a:t>
            </a:r>
          </a:p>
          <a:p>
            <a:r>
              <a:rPr lang="en-US" sz="1600" b="1" dirty="0" smtClean="0"/>
              <a:t>Ambulance Strike Team – Based on population density, casualty estimates, and transport distance (10 ambulance per team)</a:t>
            </a:r>
          </a:p>
          <a:p>
            <a:r>
              <a:rPr lang="en-US" sz="1600" b="1" dirty="0" smtClean="0"/>
              <a:t>Med ERT – Per Damage Estimate of Medical Infrastructure (2 per hospital)</a:t>
            </a:r>
          </a:p>
          <a:p>
            <a:r>
              <a:rPr lang="en-US" sz="1600" b="1" dirty="0" smtClean="0"/>
              <a:t>Water Rescue – Per major waterway in impacted area</a:t>
            </a:r>
          </a:p>
          <a:p>
            <a:r>
              <a:rPr lang="en-US" sz="1600" b="1" dirty="0" err="1" smtClean="0"/>
              <a:t>Commo</a:t>
            </a:r>
            <a:r>
              <a:rPr lang="en-US" sz="1600" b="1" dirty="0" smtClean="0"/>
              <a:t> Strike Team – 2 Per </a:t>
            </a:r>
            <a:r>
              <a:rPr lang="en-US" sz="1600" b="1" dirty="0"/>
              <a:t>Area Command, </a:t>
            </a:r>
            <a:r>
              <a:rPr lang="en-US" sz="1600" b="1" dirty="0" smtClean="0"/>
              <a:t>1 per State </a:t>
            </a:r>
            <a:r>
              <a:rPr lang="en-US" sz="1600" b="1" dirty="0"/>
              <a:t>Forward Operating Base, and </a:t>
            </a:r>
            <a:r>
              <a:rPr lang="en-US" sz="1600" b="1" dirty="0" smtClean="0"/>
              <a:t>1 per established  JRSOI</a:t>
            </a:r>
          </a:p>
          <a:p>
            <a:r>
              <a:rPr lang="en-US" sz="1600" b="1" dirty="0" smtClean="0"/>
              <a:t>Debris Removal – 1 per county </a:t>
            </a:r>
          </a:p>
          <a:p>
            <a:r>
              <a:rPr lang="en-US" sz="1600" b="1" dirty="0" smtClean="0"/>
              <a:t>LE Strike Team – 2 per Area Command.  2 additional for population &gt;100,000</a:t>
            </a:r>
          </a:p>
          <a:p>
            <a:r>
              <a:rPr lang="en-US" sz="1600" b="1" dirty="0" smtClean="0"/>
              <a:t>Crowd Control - </a:t>
            </a:r>
            <a:r>
              <a:rPr lang="en-US" sz="1600" b="1" dirty="0"/>
              <a:t>Major metropolitan areas, population of 100,000 or more </a:t>
            </a:r>
            <a:endParaRPr lang="en-US" sz="1600" b="1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92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1670</TotalTime>
  <Words>337</Words>
  <Application>Microsoft Office PowerPoint</Application>
  <PresentationFormat>On-screen Show (4:3)</PresentationFormat>
  <Paragraphs>76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Adjacency</vt:lpstr>
      <vt:lpstr>Tennessee Impact Overview</vt:lpstr>
      <vt:lpstr>General Impact</vt:lpstr>
      <vt:lpstr>Building Damage</vt:lpstr>
      <vt:lpstr>Total Number of Injuries </vt:lpstr>
      <vt:lpstr>Total Number of Fatalities</vt:lpstr>
      <vt:lpstr>Shelter Seeking Populations </vt:lpstr>
      <vt:lpstr>Power Disruptions</vt:lpstr>
      <vt:lpstr>Water System Disruptions</vt:lpstr>
      <vt:lpstr>Planning Metrics </vt:lpstr>
      <vt:lpstr>Planning Metrics </vt:lpstr>
    </vt:vector>
  </TitlesOfParts>
  <Company>IEMA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Monken, Jonathon</dc:creator>
  <cp:lastModifiedBy>Cecil Whaley</cp:lastModifiedBy>
  <cp:revision>47</cp:revision>
  <cp:lastPrinted>2013-10-24T13:08:29Z</cp:lastPrinted>
  <dcterms:created xsi:type="dcterms:W3CDTF">2013-10-10T19:49:02Z</dcterms:created>
  <dcterms:modified xsi:type="dcterms:W3CDTF">2013-11-04T15:12:57Z</dcterms:modified>
</cp:coreProperties>
</file>