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</p:sldIdLst>
  <p:sldSz cx="9144000" cy="6858000" type="screen4x3"/>
  <p:notesSz cx="6972300" cy="92329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178" autoAdjust="0"/>
  </p:normalViewPr>
  <p:slideViewPr>
    <p:cSldViewPr>
      <p:cViewPr>
        <p:scale>
          <a:sx n="75" d="100"/>
          <a:sy n="75" d="100"/>
        </p:scale>
        <p:origin x="-123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1013" cy="461963"/>
          </a:xfrm>
          <a:prstGeom prst="rect">
            <a:avLst/>
          </a:prstGeom>
        </p:spPr>
        <p:txBody>
          <a:bodyPr vert="horz" lIns="92592" tIns="46296" rIns="92592" bIns="46296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49700" y="0"/>
            <a:ext cx="3021013" cy="461963"/>
          </a:xfrm>
          <a:prstGeom prst="rect">
            <a:avLst/>
          </a:prstGeom>
        </p:spPr>
        <p:txBody>
          <a:bodyPr vert="horz" lIns="92592" tIns="46296" rIns="92592" bIns="46296" rtlCol="0"/>
          <a:lstStyle>
            <a:lvl1pPr algn="r">
              <a:defRPr sz="1200"/>
            </a:lvl1pPr>
          </a:lstStyle>
          <a:p>
            <a:pPr>
              <a:defRPr/>
            </a:pPr>
            <a:fld id="{6104A3A8-2504-4539-AFFD-EBA2CF24DAC2}" type="datetimeFigureOut">
              <a:rPr lang="en-US"/>
              <a:pPr>
                <a:defRPr/>
              </a:pPr>
              <a:t>11/5/2013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2150"/>
            <a:ext cx="4616450" cy="3462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92" tIns="46296" rIns="92592" bIns="46296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6913" y="4386263"/>
            <a:ext cx="5578475" cy="4154487"/>
          </a:xfrm>
          <a:prstGeom prst="rect">
            <a:avLst/>
          </a:prstGeom>
        </p:spPr>
        <p:txBody>
          <a:bodyPr vert="horz" lIns="92592" tIns="46296" rIns="92592" bIns="46296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9350"/>
            <a:ext cx="3021013" cy="461963"/>
          </a:xfrm>
          <a:prstGeom prst="rect">
            <a:avLst/>
          </a:prstGeom>
        </p:spPr>
        <p:txBody>
          <a:bodyPr vert="horz" lIns="92592" tIns="46296" rIns="92592" bIns="46296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49700" y="8769350"/>
            <a:ext cx="3021013" cy="461963"/>
          </a:xfrm>
          <a:prstGeom prst="rect">
            <a:avLst/>
          </a:prstGeom>
        </p:spPr>
        <p:txBody>
          <a:bodyPr vert="horz" lIns="92592" tIns="46296" rIns="92592" bIns="46296" rtlCol="0" anchor="b"/>
          <a:lstStyle>
            <a:lvl1pPr algn="r">
              <a:defRPr sz="1200"/>
            </a:lvl1pPr>
          </a:lstStyle>
          <a:p>
            <a:pPr>
              <a:defRPr/>
            </a:pPr>
            <a:fld id="{C41347BE-7B9F-470E-852D-4FDA3291F5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5511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5181600"/>
            <a:ext cx="7772400" cy="1470025"/>
          </a:xfrm>
        </p:spPr>
        <p:txBody>
          <a:bodyPr/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90800" y="152400"/>
            <a:ext cx="6400800" cy="1752600"/>
          </a:xfrm>
        </p:spPr>
        <p:txBody>
          <a:bodyPr/>
          <a:lstStyle>
            <a:lvl1pPr marL="0" indent="0" algn="r">
              <a:buFontTx/>
              <a:buNone/>
              <a:defRPr b="1">
                <a:solidFill>
                  <a:srgbClr val="800000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 pitchFamily="34" charset="0"/>
          <a:ea typeface="Calibri" pitchFamily="34" charset="0"/>
          <a:cs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Dem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Dem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Dem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Dem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itchFamily="34" charset="0"/>
          <a:ea typeface="Calibri" pitchFamily="34" charset="0"/>
          <a:cs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47800"/>
            <a:ext cx="9144000" cy="1600200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sz="40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+mj-ea"/>
              </a:rPr>
              <a:t>Resource Allocation Workshop (RAW) II</a:t>
            </a:r>
            <a:br>
              <a:rPr lang="en-US" sz="40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+mj-ea"/>
              </a:rPr>
            </a:br>
            <a:r>
              <a:rPr lang="en-US" sz="40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+mj-ea"/>
              </a:rPr>
              <a:t>Arkansas Brief Out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  <a:ea typeface="+mj-e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927725"/>
            <a:ext cx="9144000" cy="854075"/>
          </a:xfrm>
        </p:spPr>
        <p:txBody>
          <a:bodyPr>
            <a:normAutofit fontScale="85000" lnSpcReduction="20000"/>
          </a:bodyPr>
          <a:lstStyle/>
          <a:p>
            <a:pPr algn="ctr" eaLnBrk="1" hangingPunct="1">
              <a:defRPr/>
            </a:pPr>
            <a:r>
              <a:rPr lang="en-US" i="1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+mn-ea"/>
              </a:rPr>
              <a:t>November 4-5, 2013</a:t>
            </a:r>
          </a:p>
          <a:p>
            <a:pPr algn="ctr" eaLnBrk="1" hangingPunct="1">
              <a:defRPr/>
            </a:pPr>
            <a:r>
              <a:rPr lang="en-US" i="1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+mn-ea"/>
              </a:rPr>
              <a:t>N. Little Rock, Arkansas</a:t>
            </a:r>
          </a:p>
        </p:txBody>
      </p:sp>
      <p:pic>
        <p:nvPicPr>
          <p:cNvPr id="14339" name="Picture 2" descr="http://www.cusec.org/images/stories/capstone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95550" y="76200"/>
            <a:ext cx="4152900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32" descr="EMAC-Logo-tm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71763" y="2895600"/>
            <a:ext cx="3800475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2" descr="G:\BRIAN\Promotional Items\@logos\For Web\CUSEC White BG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84238" y="3670300"/>
            <a:ext cx="1619250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3" descr="C:\Users\Brian\Desktop\nema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46838" y="3883025"/>
            <a:ext cx="2389187" cy="107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Participants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smtClean="0"/>
              <a:t>ADEM</a:t>
            </a:r>
          </a:p>
          <a:p>
            <a:r>
              <a:rPr lang="en-US" sz="2000" smtClean="0"/>
              <a:t>Oklahoma</a:t>
            </a:r>
          </a:p>
          <a:p>
            <a:r>
              <a:rPr lang="en-US" sz="2000" smtClean="0"/>
              <a:t>Missouri</a:t>
            </a:r>
          </a:p>
          <a:p>
            <a:r>
              <a:rPr lang="en-US" sz="2000" smtClean="0"/>
              <a:t>FEMA</a:t>
            </a:r>
          </a:p>
          <a:p>
            <a:r>
              <a:rPr lang="en-US" sz="2000" smtClean="0"/>
              <a:t>American Red Cross</a:t>
            </a:r>
          </a:p>
          <a:p>
            <a:r>
              <a:rPr lang="en-US" sz="2000" smtClean="0"/>
              <a:t>US DOT</a:t>
            </a:r>
          </a:p>
          <a:p>
            <a:r>
              <a:rPr lang="en-US" sz="2000" smtClean="0"/>
              <a:t>Corps of Engineers (Little Rock)</a:t>
            </a:r>
          </a:p>
          <a:p>
            <a:r>
              <a:rPr lang="en-US" sz="2000" smtClean="0"/>
              <a:t>NORTHCOM</a:t>
            </a:r>
          </a:p>
          <a:p>
            <a:r>
              <a:rPr lang="en-US" sz="2000" smtClean="0"/>
              <a:t>ARMY North</a:t>
            </a:r>
          </a:p>
          <a:p>
            <a:r>
              <a:rPr lang="en-US" sz="2000" smtClean="0"/>
              <a:t>Arkansas Highway and Transportation Department</a:t>
            </a:r>
          </a:p>
          <a:p>
            <a:r>
              <a:rPr lang="en-US" sz="2000" smtClean="0"/>
              <a:t>Arkansas Department of Health</a:t>
            </a:r>
          </a:p>
          <a:p>
            <a:r>
              <a:rPr lang="en-US" sz="2000" smtClean="0"/>
              <a:t>Domestic All Hazard Response Mission (Texas)</a:t>
            </a:r>
          </a:p>
          <a:p>
            <a:endParaRPr lang="en-US" sz="2000" smtClean="0"/>
          </a:p>
          <a:p>
            <a:endParaRPr lang="en-US" sz="20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Topics of Discussion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smtClean="0"/>
              <a:t>Baseline Resource Gaps – USAR, Rotary Wing, IMT, EOC Mgmt Team, EMAC A-Teams, Building Inspection Teams, HazMat, DMAT, Ambulance Strike Teams, Swift Water Rescue, Etc.</a:t>
            </a:r>
          </a:p>
          <a:p>
            <a:r>
              <a:rPr lang="en-US" sz="2800" smtClean="0"/>
              <a:t>Coordination in Planning</a:t>
            </a:r>
          </a:p>
          <a:p>
            <a:r>
              <a:rPr lang="en-US" sz="2800" smtClean="0"/>
              <a:t>The way ahead with IERSP</a:t>
            </a:r>
          </a:p>
          <a:p>
            <a:r>
              <a:rPr lang="en-US" sz="2800" smtClean="0"/>
              <a:t>Plan De-confliction</a:t>
            </a:r>
          </a:p>
          <a:p>
            <a:r>
              <a:rPr lang="en-US" sz="2800" smtClean="0"/>
              <a:t>Possible issues with MASS</a:t>
            </a:r>
          </a:p>
          <a:p>
            <a:r>
              <a:rPr lang="en-US" sz="2800" smtClean="0"/>
              <a:t>Federal Medical Station (FMS) and Strategic National Stockpile (SNS) coordinating and developing plans</a:t>
            </a:r>
          </a:p>
          <a:p>
            <a:endParaRPr lang="en-US" sz="2800" smtClean="0"/>
          </a:p>
          <a:p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Issues Resolved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Louisiana National Guard will support Arkansas </a:t>
            </a:r>
          </a:p>
          <a:p>
            <a:r>
              <a:rPr lang="en-US" smtClean="0"/>
              <a:t>Arkansas will go with typed resources and capabilities that fall within the baseline list.</a:t>
            </a:r>
          </a:p>
          <a:p>
            <a:r>
              <a:rPr lang="en-US" smtClean="0"/>
              <a:t>Bridge inspection trucks (SNOOPER)</a:t>
            </a:r>
          </a:p>
          <a:p>
            <a:r>
              <a:rPr lang="en-US" smtClean="0"/>
              <a:t>FEMA LOG has deals in place to stage fuel at LRAFB, this will help with problems regarding fuel shortages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Issues Pending Resolution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smtClean="0"/>
              <a:t>We still have resource gaps</a:t>
            </a:r>
          </a:p>
          <a:p>
            <a:r>
              <a:rPr lang="en-US" sz="2400" smtClean="0"/>
              <a:t>Planning regarding supply chains (for example to support FMS, aero medical evacuation, etc).</a:t>
            </a:r>
          </a:p>
          <a:p>
            <a:r>
              <a:rPr lang="en-US" sz="2400" smtClean="0"/>
              <a:t>De-conflicting resources</a:t>
            </a:r>
          </a:p>
          <a:p>
            <a:r>
              <a:rPr lang="en-US" sz="2400" smtClean="0"/>
              <a:t>Mass evacuation vs. pushing resources in to the affected area</a:t>
            </a:r>
          </a:p>
          <a:p>
            <a:r>
              <a:rPr lang="en-US" sz="2400" smtClean="0"/>
              <a:t>When can evacuee’s return to the affected area (planning)</a:t>
            </a:r>
          </a:p>
          <a:p>
            <a:r>
              <a:rPr lang="en-US" sz="2400" smtClean="0"/>
              <a:t>FEMA Ambulance Contract and pulling from impacted States</a:t>
            </a:r>
          </a:p>
          <a:p>
            <a:r>
              <a:rPr lang="en-US" sz="2400" smtClean="0"/>
              <a:t>Identification of needed generators (size, type, etc)</a:t>
            </a:r>
          </a:p>
          <a:p>
            <a:endParaRPr lang="en-US" sz="2400" smtClean="0"/>
          </a:p>
          <a:p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Additional Clarification/Information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smtClean="0"/>
              <a:t>Clarify and finalize deadline for associate States to share data with the Federal, DoD, impacted States and private sector partners.</a:t>
            </a:r>
          </a:p>
          <a:p>
            <a:r>
              <a:rPr lang="en-US" sz="2400" smtClean="0"/>
              <a:t>How will we incorporate States not using MASS?</a:t>
            </a:r>
          </a:p>
          <a:p>
            <a:r>
              <a:rPr lang="en-US" sz="2400" smtClean="0"/>
              <a:t>Is it feasible for ESF’s to have login’s to MASS?</a:t>
            </a:r>
          </a:p>
          <a:p>
            <a:r>
              <a:rPr lang="en-US" sz="2400" smtClean="0"/>
              <a:t>What is the correction process for MASS, which will allow mission ready packages (MRP) to be directly imported?</a:t>
            </a:r>
          </a:p>
          <a:p>
            <a:r>
              <a:rPr lang="en-US" sz="2400" smtClean="0"/>
              <a:t>When will additional training be available for MASS specifically with regards to supporting States.  </a:t>
            </a:r>
          </a:p>
          <a:p>
            <a:pPr>
              <a:buFontTx/>
              <a:buNone/>
            </a:pP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Status of Resource Needs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Obtaining status is still a work in progress</a:t>
            </a:r>
          </a:p>
          <a:p>
            <a:r>
              <a:rPr lang="en-US" smtClean="0"/>
              <a:t>Arkansas National Guard resource needs will be filled by 12 different States/Territories</a:t>
            </a:r>
          </a:p>
          <a:p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Additional Comments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There is a critical need for State EMA and National Guard to communicate on resource needs</a:t>
            </a:r>
          </a:p>
          <a:p>
            <a:r>
              <a:rPr lang="en-US" smtClean="0"/>
              <a:t>National Guard meets annually to discuss resource allocations </a:t>
            </a:r>
          </a:p>
          <a:p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457200" y="2514600"/>
            <a:ext cx="8229600" cy="1143000"/>
          </a:xfrm>
        </p:spPr>
        <p:txBody>
          <a:bodyPr/>
          <a:lstStyle/>
          <a:p>
            <a:r>
              <a:rPr lang="en-US" smtClean="0"/>
              <a:t>Questions?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EC New Madrid Field">
  <a:themeElements>
    <a:clrScheme name="CUSEC New Madrid Field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EC New Madrid Field">
      <a:majorFont>
        <a:latin typeface="Franklin Gothic Demi"/>
        <a:ea typeface=""/>
        <a:cs typeface=""/>
      </a:majorFont>
      <a:minorFont>
        <a:latin typeface="Franklin Gothic Dem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EC New Madrid Fiel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EC New Madrid Field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EC New Madrid Field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EC New Madrid Field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EC New Madrid Field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EC New Madrid Field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EC New Madrid Field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EC New Madrid Field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EC New Madrid Field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EC New Madrid Field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EC New Madrid Field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EC New Madrid Field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CUSEC New Madrid Field</Template>
  <TotalTime>2506</TotalTime>
  <Words>375</Words>
  <Application>Microsoft Office PowerPoint</Application>
  <PresentationFormat>On-screen Show (4:3)</PresentationFormat>
  <Paragraphs>49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CUSEC New Madrid Field</vt:lpstr>
      <vt:lpstr>Resource Allocation Workshop (RAW) II Arkansas Brief Out</vt:lpstr>
      <vt:lpstr>Participants</vt:lpstr>
      <vt:lpstr>Topics of Discussion</vt:lpstr>
      <vt:lpstr>Issues Resolved</vt:lpstr>
      <vt:lpstr>Issues Pending Resolution</vt:lpstr>
      <vt:lpstr>Additional Clarification/Information</vt:lpstr>
      <vt:lpstr>Status of Resource Needs</vt:lpstr>
      <vt:lpstr>Additional Comments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Blake</dc:creator>
  <cp:lastModifiedBy>Brian</cp:lastModifiedBy>
  <cp:revision>70</cp:revision>
  <cp:lastPrinted>2013-10-31T16:20:29Z</cp:lastPrinted>
  <dcterms:created xsi:type="dcterms:W3CDTF">2012-07-16T16:54:01Z</dcterms:created>
  <dcterms:modified xsi:type="dcterms:W3CDTF">2013-11-05T20:46:23Z</dcterms:modified>
</cp:coreProperties>
</file>