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9" r:id="rId7"/>
    <p:sldId id="264" r:id="rId8"/>
    <p:sldId id="266" r:id="rId9"/>
    <p:sldId id="267" r:id="rId10"/>
  </p:sldIdLst>
  <p:sldSz cx="9144000" cy="6858000" type="screen4x3"/>
  <p:notesSz cx="69723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178" autoAdjust="0"/>
  </p:normalViewPr>
  <p:slideViewPr>
    <p:cSldViewPr>
      <p:cViewPr>
        <p:scale>
          <a:sx n="75" d="100"/>
          <a:sy n="75" d="100"/>
        </p:scale>
        <p:origin x="-12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970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pPr>
              <a:defRPr/>
            </a:pPr>
            <a:fld id="{F994E604-67BF-49EA-998F-19D502EBCDC6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913" y="4386263"/>
            <a:ext cx="5578475" cy="4154487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970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pPr>
              <a:defRPr/>
            </a:pPr>
            <a:fld id="{CC163956-1694-4074-AA94-546D88A6E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81600"/>
            <a:ext cx="7772400" cy="1470025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1524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smtClean="0">
                <a:solidFill>
                  <a:srgbClr val="404040"/>
                </a:solidFill>
              </a:rPr>
              <a:t>Resource Allocation Workshop (RAW) II</a:t>
            </a:r>
            <a:br>
              <a:rPr lang="en-US" sz="4000" smtClean="0">
                <a:solidFill>
                  <a:srgbClr val="404040"/>
                </a:solidFill>
              </a:rPr>
            </a:br>
            <a:r>
              <a:rPr lang="en-US" sz="4000" smtClean="0">
                <a:solidFill>
                  <a:srgbClr val="404040"/>
                </a:solidFill>
              </a:rPr>
              <a:t>Private Sector Brief 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27725"/>
            <a:ext cx="9144000" cy="854075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November 4-5, 2013</a:t>
            </a:r>
          </a:p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N. Little Rock, Arkansas</a:t>
            </a:r>
          </a:p>
        </p:txBody>
      </p:sp>
      <p:pic>
        <p:nvPicPr>
          <p:cNvPr id="14339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550" y="76200"/>
            <a:ext cx="41529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2" descr="EMAC-Logo-t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1763" y="2895600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G:\BRIAN\Promotional Items\@logos\For Web\CUSEC White B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4238" y="36703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 descr="C:\Users\Brian\Desktop\nem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6838" y="3883025"/>
            <a:ext cx="23891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Participants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Company Participants at RAW II: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Ameren (Utility)</a:t>
            </a: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C Spire </a:t>
            </a:r>
            <a:r>
              <a:rPr lang="en-US" sz="2400" dirty="0" smtClean="0"/>
              <a:t>Wireless (Communications)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G &amp; H </a:t>
            </a:r>
            <a:r>
              <a:rPr lang="en-US" sz="2400" dirty="0" smtClean="0"/>
              <a:t>International (Consulting)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Monsanto (Chemical)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Sears </a:t>
            </a:r>
            <a:r>
              <a:rPr lang="en-US" sz="2400" dirty="0" smtClean="0"/>
              <a:t>Holding Corporation (Retail)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Sprint (Communications)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Walgreens (Retail)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Wal</a:t>
            </a:r>
            <a:r>
              <a:rPr lang="en-US" sz="2400" dirty="0" smtClean="0"/>
              <a:t> </a:t>
            </a:r>
            <a:r>
              <a:rPr lang="en-US" sz="2400" dirty="0" smtClean="0"/>
              <a:t>mart (Retail)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of Discussion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- Levels </a:t>
            </a:r>
            <a:r>
              <a:rPr lang="en-US" dirty="0" smtClean="0"/>
              <a:t>of </a:t>
            </a:r>
            <a:r>
              <a:rPr lang="en-US" dirty="0" smtClean="0"/>
              <a:t>Private Sector Exercise </a:t>
            </a:r>
            <a:r>
              <a:rPr lang="en-US" dirty="0" smtClean="0"/>
              <a:t>Participation:</a:t>
            </a:r>
          </a:p>
          <a:p>
            <a:pPr lvl="4">
              <a:buFont typeface="Wingdings" pitchFamily="2" charset="2"/>
              <a:buChar char="ü"/>
            </a:pPr>
            <a:r>
              <a:rPr lang="en-US" dirty="0" smtClean="0"/>
              <a:t>Information Sharing/Common Operating Picture</a:t>
            </a:r>
          </a:p>
          <a:p>
            <a:pPr lvl="4">
              <a:buFont typeface="Wingdings" pitchFamily="2" charset="2"/>
              <a:buNone/>
            </a:pPr>
            <a:r>
              <a:rPr lang="en-US" dirty="0" smtClean="0"/>
              <a:t>	Sending and receiving of SA and participation with a v-BEOC</a:t>
            </a:r>
          </a:p>
          <a:p>
            <a:pPr lvl="4">
              <a:buFont typeface="Wingdings" pitchFamily="2" charset="2"/>
              <a:buChar char="ü"/>
            </a:pPr>
            <a:r>
              <a:rPr lang="en-US" dirty="0" smtClean="0"/>
              <a:t>Resource Management and Integration with the Mutual Aid Support System (MASS)</a:t>
            </a:r>
          </a:p>
          <a:p>
            <a:pPr lvl="4">
              <a:buFont typeface="Wingdings" pitchFamily="2" charset="2"/>
              <a:buNone/>
            </a:pPr>
            <a:r>
              <a:rPr lang="en-US" dirty="0" smtClean="0"/>
              <a:t>	Input of company specific, geo-coded assets and capabilities into the database</a:t>
            </a:r>
          </a:p>
          <a:p>
            <a:pPr lvl="4">
              <a:buFont typeface="Wingdings" pitchFamily="2" charset="2"/>
              <a:buChar char="ü"/>
            </a:pPr>
            <a:r>
              <a:rPr lang="en-US" dirty="0" smtClean="0"/>
              <a:t>Full Exercise with Company-Specific Play	</a:t>
            </a:r>
          </a:p>
          <a:p>
            <a:pPr lvl="4">
              <a:buFont typeface="Wingdings" pitchFamily="2" charset="2"/>
              <a:buNone/>
            </a:pPr>
            <a:r>
              <a:rPr lang="en-US" dirty="0" smtClean="0"/>
              <a:t>	An internal company exercise run parallel to Capstone with self-developed, scenario-driven injects (representative in a regional “white cell”)</a:t>
            </a:r>
          </a:p>
          <a:p>
            <a:pPr lvl="4">
              <a:buFont typeface="Wingdings" pitchFamily="2" charset="2"/>
              <a:buNone/>
            </a:pPr>
            <a:r>
              <a:rPr lang="en-US" dirty="0" smtClean="0"/>
              <a:t>	</a:t>
            </a:r>
          </a:p>
          <a:p>
            <a:pPr lvl="4">
              <a:buFont typeface="Wingdings" pitchFamily="2" charset="2"/>
              <a:buChar char="ü"/>
            </a:pPr>
            <a:endParaRPr lang="en-US" dirty="0" smtClean="0"/>
          </a:p>
          <a:p>
            <a:pPr lvl="4">
              <a:buFont typeface="Wingdings" pitchFamily="2" charset="2"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of Discussion cont’d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sharing: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Understanding expectations of a COP (from both a state and regional perspective for private sector information sharing)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Information flow between the public and private </a:t>
            </a:r>
            <a:r>
              <a:rPr lang="en-US" dirty="0" smtClean="0"/>
              <a:t>sector - </a:t>
            </a:r>
            <a:r>
              <a:rPr lang="en-US" dirty="0" smtClean="0"/>
              <a:t>ways to accomplish the sharing during events and during steady-state</a:t>
            </a:r>
            <a:endParaRPr lang="en-US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Clarifying </a:t>
            </a:r>
            <a:r>
              <a:rPr lang="en-US" dirty="0" smtClean="0"/>
              <a:t>use of WEB </a:t>
            </a:r>
            <a:r>
              <a:rPr lang="en-US" dirty="0" smtClean="0"/>
              <a:t>EOC </a:t>
            </a:r>
            <a:r>
              <a:rPr lang="en-US" dirty="0" smtClean="0"/>
              <a:t>boards and the </a:t>
            </a:r>
            <a:r>
              <a:rPr lang="en-US" dirty="0" smtClean="0"/>
              <a:t>v-BEOC </a:t>
            </a:r>
            <a:r>
              <a:rPr lang="en-US" dirty="0" smtClean="0"/>
              <a:t>application during the exercise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“Feeding” into the Arc GIS system – considerations for what can be shared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of Discussion cont’d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Mission Ready </a:t>
            </a:r>
            <a:r>
              <a:rPr lang="en-US" dirty="0" smtClean="0"/>
              <a:t>Packages:</a:t>
            </a:r>
          </a:p>
          <a:p>
            <a:pPr lvl="1"/>
            <a:r>
              <a:rPr lang="en-US" sz="3200" dirty="0" smtClean="0"/>
              <a:t>The </a:t>
            </a:r>
            <a:r>
              <a:rPr lang="en-US" sz="3200" dirty="0" smtClean="0"/>
              <a:t>government definition for MRPs and applicability to the “capabilities and assets” of the private sector</a:t>
            </a:r>
          </a:p>
          <a:p>
            <a:pPr lvl="1"/>
            <a:r>
              <a:rPr lang="en-US" sz="3200" dirty="0" smtClean="0"/>
              <a:t> Demo </a:t>
            </a:r>
            <a:r>
              <a:rPr lang="en-US" sz="3200" dirty="0" smtClean="0"/>
              <a:t>MASS System 	</a:t>
            </a:r>
          </a:p>
          <a:p>
            <a:pPr lvl="1"/>
            <a:r>
              <a:rPr lang="en-US" sz="3200" dirty="0" smtClean="0"/>
              <a:t> Private </a:t>
            </a:r>
            <a:r>
              <a:rPr lang="en-US" sz="3200" dirty="0" smtClean="0"/>
              <a:t>sector defining MRP baseline assets/capabilities meeting their requirements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sz="2400" dirty="0" smtClean="0"/>
          </a:p>
          <a:p>
            <a:pPr lvl="2"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Topics of Discussion cont’d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smtClean="0"/>
              <a:t>Full Exercise Private Sector </a:t>
            </a:r>
            <a:r>
              <a:rPr lang="en-US" dirty="0" smtClean="0"/>
              <a:t>Play:</a:t>
            </a:r>
          </a:p>
          <a:p>
            <a:pPr lvl="1"/>
            <a:r>
              <a:rPr lang="en-US" sz="3200" dirty="0" smtClean="0"/>
              <a:t>Self-developed, scenario-driven company injects for an internal exercise operating parallel to Capstone 14</a:t>
            </a:r>
          </a:p>
          <a:p>
            <a:pPr lvl="1"/>
            <a:r>
              <a:rPr lang="en-US" sz="3200" dirty="0" smtClean="0"/>
              <a:t>Commitment of a person to the regional Master Control Cell </a:t>
            </a:r>
            <a:r>
              <a:rPr lang="en-US" sz="3200" dirty="0" smtClean="0"/>
              <a:t>(Springfield, IL) driving company play</a:t>
            </a:r>
          </a:p>
          <a:p>
            <a:pPr lvl="1"/>
            <a:r>
              <a:rPr lang="en-US" sz="3200" dirty="0" smtClean="0"/>
              <a:t>Assistance with developing injects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Clarification/Information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Private Sector integration into Capstone 14 moving forward:</a:t>
            </a:r>
            <a:endParaRPr lang="en-US" dirty="0" smtClean="0"/>
          </a:p>
          <a:p>
            <a:pPr lvl="1"/>
            <a:r>
              <a:rPr lang="en-US" sz="3200" dirty="0" smtClean="0"/>
              <a:t>Conference calls to discuss  issues evolving from exercise planning</a:t>
            </a:r>
          </a:p>
          <a:p>
            <a:pPr lvl="1"/>
            <a:r>
              <a:rPr lang="en-US" sz="3200" dirty="0" smtClean="0"/>
              <a:t>Demo of v-BEOC application and capabilities</a:t>
            </a:r>
          </a:p>
          <a:p>
            <a:pPr lvl="1"/>
            <a:r>
              <a:rPr lang="en-US" sz="3200" dirty="0" smtClean="0"/>
              <a:t>Private Sector Workshop – March 6-7, 2014 – Location TBD, Illinois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Comments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Ahead </a:t>
            </a:r>
          </a:p>
          <a:p>
            <a:pPr lvl="1"/>
            <a:r>
              <a:rPr lang="en-US" sz="3200" dirty="0" smtClean="0"/>
              <a:t>Strategies </a:t>
            </a:r>
            <a:r>
              <a:rPr lang="en-US" sz="3200" dirty="0" smtClean="0"/>
              <a:t>for moving forward after the Capstone 14 exercise </a:t>
            </a:r>
          </a:p>
          <a:p>
            <a:pPr lvl="1">
              <a:buFontTx/>
              <a:buChar char="–"/>
            </a:pPr>
            <a:r>
              <a:rPr lang="en-US" sz="3200" smtClean="0"/>
              <a:t>Keeping </a:t>
            </a:r>
            <a:r>
              <a:rPr lang="en-US" sz="3200" dirty="0" smtClean="0"/>
              <a:t>the collaborative efforts and momentum flowing!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smtClean="0"/>
              <a:t>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EC New Madrid Field">
  <a:themeElements>
    <a:clrScheme name="CUSEC New Madrid Fie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EC New Madrid Field">
      <a:majorFont>
        <a:latin typeface="Franklin Gothic Demi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EC New Madrid Fi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CUSEC New Madrid Field</Template>
  <TotalTime>2476</TotalTime>
  <Words>252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CUSEC New Madrid Field</vt:lpstr>
      <vt:lpstr>Resource Allocation Workshop (RAW) II Private Sector Brief Out</vt:lpstr>
      <vt:lpstr>Participants</vt:lpstr>
      <vt:lpstr>Topics of Discussion</vt:lpstr>
      <vt:lpstr>Topics of Discussion cont’d</vt:lpstr>
      <vt:lpstr>Topics of Discussion cont’d</vt:lpstr>
      <vt:lpstr>Topics of Discussion cont’d</vt:lpstr>
      <vt:lpstr>Additional Clarification/Information</vt:lpstr>
      <vt:lpstr>Additional Comments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Danna</cp:lastModifiedBy>
  <cp:revision>72</cp:revision>
  <cp:lastPrinted>2013-10-31T16:20:29Z</cp:lastPrinted>
  <dcterms:created xsi:type="dcterms:W3CDTF">2012-07-16T16:54:01Z</dcterms:created>
  <dcterms:modified xsi:type="dcterms:W3CDTF">2013-11-05T15:33:03Z</dcterms:modified>
</cp:coreProperties>
</file>